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4630400" cy="8229600"/>
  <p:notesSz cx="8229600" cy="14630400"/>
  <p:embeddedFontLst>
    <p:embeddedFont>
      <p:font typeface="Prata" panose="020B0604020202020204" charset="0"/>
      <p:regular r:id="rId20"/>
    </p:embeddedFont>
    <p:embeddedFont>
      <p:font typeface="Raleway" pitchFamily="2" charset="0"/>
      <p:regular r:id="rId21"/>
    </p:embeddedFont>
    <p:embeddedFont>
      <p:font typeface="Roboto" panose="02000000000000000000" pitchFamily="2" charset="0"/>
      <p:regular r:id="rId22"/>
    </p:embeddedFont>
    <p:embeddedFont>
      <p:font typeface="Roboto Mono Medium" panose="00000009000000000000" pitchFamily="49"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726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208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552030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451935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867689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515752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502497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6532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26866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151291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2953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004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36683"/>
            <a:ext cx="7556421" cy="2835116"/>
          </a:xfrm>
          <a:prstGeom prst="rect">
            <a:avLst/>
          </a:prstGeom>
          <a:noFill/>
          <a:ln/>
        </p:spPr>
        <p:txBody>
          <a:bodyPr wrap="square" lIns="0" tIns="0" rIns="0" bIns="0" rtlCol="0" anchor="t"/>
          <a:lstStyle/>
          <a:p>
            <a:pPr marL="0" indent="0">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Computer Organization: Understanding the Foundation of Computer Architecture</a:t>
            </a:r>
            <a:endParaRPr lang="en-US" sz="4450" dirty="0"/>
          </a:p>
        </p:txBody>
      </p:sp>
      <p:sp>
        <p:nvSpPr>
          <p:cNvPr id="4" name="Text 1"/>
          <p:cNvSpPr/>
          <p:nvPr/>
        </p:nvSpPr>
        <p:spPr>
          <a:xfrm>
            <a:off x="6280190" y="5211961"/>
            <a:ext cx="7556421" cy="362903"/>
          </a:xfrm>
          <a:prstGeom prst="rect">
            <a:avLst/>
          </a:prstGeom>
          <a:noFill/>
          <a:ln/>
        </p:spPr>
        <p:txBody>
          <a:bodyPr wrap="non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資工一 </a:t>
            </a:r>
            <a:endParaRPr lang="en-US" sz="1750" dirty="0"/>
          </a:p>
        </p:txBody>
      </p:sp>
      <p:sp>
        <p:nvSpPr>
          <p:cNvPr id="5" name="Text 2"/>
          <p:cNvSpPr/>
          <p:nvPr/>
        </p:nvSpPr>
        <p:spPr>
          <a:xfrm>
            <a:off x="6280190" y="5830014"/>
            <a:ext cx="7556421" cy="362903"/>
          </a:xfrm>
          <a:prstGeom prst="rect">
            <a:avLst/>
          </a:prstGeom>
          <a:noFill/>
          <a:ln/>
        </p:spPr>
        <p:txBody>
          <a:bodyPr wrap="non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卓孝偉 111210551</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5330"/>
            <a:ext cx="7556421" cy="2126337"/>
          </a:xfrm>
          <a:prstGeom prst="rect">
            <a:avLst/>
          </a:prstGeom>
          <a:noFill/>
          <a:ln/>
        </p:spPr>
        <p:txBody>
          <a:bodyPr wrap="square" lIns="0" tIns="0" rIns="0" bIns="0" rtlCol="0" anchor="t"/>
          <a:lstStyle/>
          <a:p>
            <a:pPr marL="0" indent="0">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System Performance Optimization: Balancing Components</a:t>
            </a:r>
            <a:endParaRPr lang="en-US" sz="4450" dirty="0"/>
          </a:p>
        </p:txBody>
      </p:sp>
      <p:sp>
        <p:nvSpPr>
          <p:cNvPr id="4" name="Shape 1"/>
          <p:cNvSpPr/>
          <p:nvPr/>
        </p:nvSpPr>
        <p:spPr>
          <a:xfrm>
            <a:off x="6280190" y="3201829"/>
            <a:ext cx="3664863" cy="2395657"/>
          </a:xfrm>
          <a:prstGeom prst="roundRect">
            <a:avLst>
              <a:gd name="adj" fmla="val 1420"/>
            </a:avLst>
          </a:prstGeom>
          <a:solidFill>
            <a:srgbClr val="404040"/>
          </a:solidFill>
          <a:ln/>
        </p:spPr>
      </p:sp>
      <p:sp>
        <p:nvSpPr>
          <p:cNvPr id="5" name="Text 2"/>
          <p:cNvSpPr/>
          <p:nvPr/>
        </p:nvSpPr>
        <p:spPr>
          <a:xfrm>
            <a:off x="6507004" y="3428643"/>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CPU Optimization</a:t>
            </a:r>
            <a:endParaRPr lang="en-US" sz="2200" dirty="0"/>
          </a:p>
        </p:txBody>
      </p:sp>
      <p:sp>
        <p:nvSpPr>
          <p:cNvPr id="6" name="Text 3"/>
          <p:cNvSpPr/>
          <p:nvPr/>
        </p:nvSpPr>
        <p:spPr>
          <a:xfrm>
            <a:off x="6507004" y="3919061"/>
            <a:ext cx="3211235" cy="1088708"/>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Increase clock speed, use pipelining, optimize instruction set architecture.</a:t>
            </a:r>
            <a:endParaRPr lang="en-US" sz="1750" dirty="0"/>
          </a:p>
        </p:txBody>
      </p:sp>
      <p:sp>
        <p:nvSpPr>
          <p:cNvPr id="7" name="Shape 4"/>
          <p:cNvSpPr/>
          <p:nvPr/>
        </p:nvSpPr>
        <p:spPr>
          <a:xfrm>
            <a:off x="10171867" y="3201829"/>
            <a:ext cx="3664863" cy="2395657"/>
          </a:xfrm>
          <a:prstGeom prst="roundRect">
            <a:avLst>
              <a:gd name="adj" fmla="val 1420"/>
            </a:avLst>
          </a:prstGeom>
          <a:solidFill>
            <a:srgbClr val="404040"/>
          </a:solidFill>
          <a:ln/>
        </p:spPr>
      </p:sp>
      <p:sp>
        <p:nvSpPr>
          <p:cNvPr id="8" name="Text 5"/>
          <p:cNvSpPr/>
          <p:nvPr/>
        </p:nvSpPr>
        <p:spPr>
          <a:xfrm>
            <a:off x="10398681" y="3428643"/>
            <a:ext cx="3069431" cy="354330"/>
          </a:xfrm>
          <a:prstGeom prst="rect">
            <a:avLst/>
          </a:prstGeom>
          <a:noFill/>
          <a:ln/>
        </p:spPr>
        <p:txBody>
          <a:bodyPr wrap="none" lIns="0" tIns="0" rIns="0" bIns="0" rtlCol="0" anchor="t"/>
          <a:lstStyle/>
          <a:p>
            <a:pPr marL="0" indent="0">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Memory Optimization</a:t>
            </a:r>
            <a:endParaRPr lang="en-US" sz="2200" dirty="0"/>
          </a:p>
        </p:txBody>
      </p:sp>
      <p:sp>
        <p:nvSpPr>
          <p:cNvPr id="9" name="Text 6"/>
          <p:cNvSpPr/>
          <p:nvPr/>
        </p:nvSpPr>
        <p:spPr>
          <a:xfrm>
            <a:off x="10398681" y="3919061"/>
            <a:ext cx="3211235" cy="1451610"/>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Improve cache performance, increase memory bandwidth, optimize memory access patterns.</a:t>
            </a:r>
            <a:endParaRPr lang="en-US" sz="1750" dirty="0"/>
          </a:p>
        </p:txBody>
      </p:sp>
      <p:sp>
        <p:nvSpPr>
          <p:cNvPr id="10" name="Shape 7"/>
          <p:cNvSpPr/>
          <p:nvPr/>
        </p:nvSpPr>
        <p:spPr>
          <a:xfrm>
            <a:off x="6280190" y="5824299"/>
            <a:ext cx="7556421" cy="1669852"/>
          </a:xfrm>
          <a:prstGeom prst="roundRect">
            <a:avLst>
              <a:gd name="adj" fmla="val 2038"/>
            </a:avLst>
          </a:prstGeom>
          <a:solidFill>
            <a:srgbClr val="404040"/>
          </a:solidFill>
          <a:ln/>
        </p:spPr>
      </p:sp>
      <p:sp>
        <p:nvSpPr>
          <p:cNvPr id="11" name="Text 8"/>
          <p:cNvSpPr/>
          <p:nvPr/>
        </p:nvSpPr>
        <p:spPr>
          <a:xfrm>
            <a:off x="6507004" y="6051113"/>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I/O Optimization</a:t>
            </a:r>
            <a:endParaRPr lang="en-US" sz="2200" dirty="0"/>
          </a:p>
        </p:txBody>
      </p:sp>
      <p:sp>
        <p:nvSpPr>
          <p:cNvPr id="12" name="Text 9"/>
          <p:cNvSpPr/>
          <p:nvPr/>
        </p:nvSpPr>
        <p:spPr>
          <a:xfrm>
            <a:off x="6507004" y="6541532"/>
            <a:ext cx="7102793" cy="725805"/>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Use faster I/O devices, implement efficient data transfer protocols, reduce I/O overhead.</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89779"/>
            <a:ext cx="7556421" cy="1417558"/>
          </a:xfrm>
          <a:prstGeom prst="rect">
            <a:avLst/>
          </a:prstGeom>
          <a:noFill/>
          <a:ln/>
        </p:spPr>
        <p:txBody>
          <a:bodyPr wrap="squar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F2E782"/>
                </a:solidFill>
                <a:effectLst/>
                <a:uLnTx/>
                <a:uFillTx/>
                <a:latin typeface="Prata" pitchFamily="34" charset="0"/>
                <a:ea typeface="Prata" pitchFamily="34" charset="-122"/>
                <a:cs typeface="Prata" pitchFamily="34" charset="-120"/>
              </a:rPr>
              <a:t>I/O Systems: Devices for Data Transfer</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6280190" y="2847499"/>
            <a:ext cx="3664863" cy="2395657"/>
          </a:xfrm>
          <a:prstGeom prst="roundRect">
            <a:avLst>
              <a:gd name="adj" fmla="val 1420"/>
            </a:avLst>
          </a:prstGeom>
          <a:solidFill>
            <a:srgbClr val="3A3B3C"/>
          </a:solidFill>
          <a:ln/>
        </p:spPr>
      </p:sp>
      <p:sp>
        <p:nvSpPr>
          <p:cNvPr id="5" name="Text 2"/>
          <p:cNvSpPr/>
          <p:nvPr/>
        </p:nvSpPr>
        <p:spPr>
          <a:xfrm>
            <a:off x="6507004" y="3074313"/>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CFCBBF"/>
                </a:solidFill>
                <a:effectLst/>
                <a:uLnTx/>
                <a:uFillTx/>
                <a:latin typeface="Prata" pitchFamily="34" charset="0"/>
                <a:ea typeface="Prata" pitchFamily="34" charset="-122"/>
                <a:cs typeface="Prata" pitchFamily="34" charset="-120"/>
              </a:rPr>
              <a:t>Input Devices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6507004" y="3564731"/>
            <a:ext cx="3211235" cy="1451610"/>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CFCBBF"/>
                </a:solidFill>
                <a:effectLst/>
                <a:uLnTx/>
                <a:uFillTx/>
                <a:latin typeface="Raleway" pitchFamily="34" charset="0"/>
                <a:ea typeface="Raleway" pitchFamily="34" charset="-122"/>
                <a:cs typeface="Raleway" pitchFamily="34" charset="-120"/>
              </a:rPr>
              <a:t>Input devices, such as keyboards and mice, allow users to interact with the computer and provide data.</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hape 4"/>
          <p:cNvSpPr/>
          <p:nvPr/>
        </p:nvSpPr>
        <p:spPr>
          <a:xfrm>
            <a:off x="10171867" y="2847499"/>
            <a:ext cx="3664863" cy="2395657"/>
          </a:xfrm>
          <a:prstGeom prst="roundRect">
            <a:avLst>
              <a:gd name="adj" fmla="val 1420"/>
            </a:avLst>
          </a:prstGeom>
          <a:solidFill>
            <a:srgbClr val="3A3B3C"/>
          </a:solidFill>
          <a:ln/>
        </p:spPr>
      </p:sp>
      <p:sp>
        <p:nvSpPr>
          <p:cNvPr id="8" name="Text 5"/>
          <p:cNvSpPr/>
          <p:nvPr/>
        </p:nvSpPr>
        <p:spPr>
          <a:xfrm>
            <a:off x="10398681" y="3074313"/>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CFCBBF"/>
                </a:solidFill>
                <a:effectLst/>
                <a:uLnTx/>
                <a:uFillTx/>
                <a:latin typeface="Prata" pitchFamily="34" charset="0"/>
                <a:ea typeface="Prata" pitchFamily="34" charset="-122"/>
                <a:cs typeface="Prata" pitchFamily="34" charset="-120"/>
              </a:rPr>
              <a:t>Output Devices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10398681" y="3564731"/>
            <a:ext cx="3211235" cy="1451610"/>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CFCBBF"/>
                </a:solidFill>
                <a:effectLst/>
                <a:uLnTx/>
                <a:uFillTx/>
                <a:latin typeface="Raleway" pitchFamily="34" charset="0"/>
                <a:ea typeface="Raleway" pitchFamily="34" charset="-122"/>
                <a:cs typeface="Raleway" pitchFamily="34" charset="-120"/>
              </a:rPr>
              <a:t>Output devices, like monitors and printers, display or generate results for user consumption.</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7"/>
          <p:cNvSpPr/>
          <p:nvPr/>
        </p:nvSpPr>
        <p:spPr>
          <a:xfrm>
            <a:off x="6280190" y="5469969"/>
            <a:ext cx="7556421" cy="1669852"/>
          </a:xfrm>
          <a:prstGeom prst="roundRect">
            <a:avLst>
              <a:gd name="adj" fmla="val 2038"/>
            </a:avLst>
          </a:prstGeom>
          <a:solidFill>
            <a:srgbClr val="3A3B3C"/>
          </a:solidFill>
          <a:ln/>
        </p:spPr>
      </p:sp>
      <p:sp>
        <p:nvSpPr>
          <p:cNvPr id="11" name="Text 8"/>
          <p:cNvSpPr/>
          <p:nvPr/>
        </p:nvSpPr>
        <p:spPr>
          <a:xfrm>
            <a:off x="6507004" y="5696783"/>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CFCBBF"/>
                </a:solidFill>
                <a:effectLst/>
                <a:uLnTx/>
                <a:uFillTx/>
                <a:latin typeface="Prata" pitchFamily="34" charset="0"/>
                <a:ea typeface="Prata" pitchFamily="34" charset="-122"/>
                <a:cs typeface="Prata" pitchFamily="34" charset="-120"/>
              </a:rPr>
              <a:t>Storage Devices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6507004" y="6187202"/>
            <a:ext cx="7102793" cy="72580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CFCBBF"/>
                </a:solidFill>
                <a:effectLst/>
                <a:uLnTx/>
                <a:uFillTx/>
                <a:latin typeface="Raleway" pitchFamily="34" charset="0"/>
                <a:ea typeface="Raleway" pitchFamily="34" charset="-122"/>
                <a:cs typeface="Raleway" pitchFamily="34" charset="-120"/>
              </a:rPr>
              <a:t>Storage devices, including hard drives and SSDs, store data persistently for later retrieval.</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6797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Interrupts: Handling Real-Time Operations</a:t>
            </a:r>
            <a:endParaRPr lang="en-US" sz="4450" dirty="0"/>
          </a:p>
        </p:txBody>
      </p:sp>
      <p:pic>
        <p:nvPicPr>
          <p:cNvPr id="4" name="Image 1" descr="preencoded.png"/>
          <p:cNvPicPr>
            <a:picLocks noChangeAspect="1"/>
          </p:cNvPicPr>
          <p:nvPr/>
        </p:nvPicPr>
        <p:blipFill>
          <a:blip r:embed="rId4"/>
          <a:stretch>
            <a:fillRect/>
          </a:stretch>
        </p:blipFill>
        <p:spPr>
          <a:xfrm>
            <a:off x="6280190" y="3625691"/>
            <a:ext cx="566976" cy="566976"/>
          </a:xfrm>
          <a:prstGeom prst="rect">
            <a:avLst/>
          </a:prstGeom>
        </p:spPr>
      </p:pic>
      <p:sp>
        <p:nvSpPr>
          <p:cNvPr id="5" name="Text 1"/>
          <p:cNvSpPr/>
          <p:nvPr/>
        </p:nvSpPr>
        <p:spPr>
          <a:xfrm>
            <a:off x="6280190" y="4419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Interrupt Signal</a:t>
            </a:r>
            <a:endParaRPr lang="en-US" sz="2200" dirty="0"/>
          </a:p>
        </p:txBody>
      </p:sp>
      <p:sp>
        <p:nvSpPr>
          <p:cNvPr id="6" name="Text 2"/>
          <p:cNvSpPr/>
          <p:nvPr/>
        </p:nvSpPr>
        <p:spPr>
          <a:xfrm>
            <a:off x="6280190" y="4909899"/>
            <a:ext cx="3608070"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An interrupt is a signal generated by a device to notify the CPU of an event that requires immediate attention.</a:t>
            </a:r>
            <a:endParaRPr lang="en-US" sz="1750" dirty="0"/>
          </a:p>
        </p:txBody>
      </p:sp>
      <p:pic>
        <p:nvPicPr>
          <p:cNvPr id="7" name="Image 2" descr="preencoded.png"/>
          <p:cNvPicPr>
            <a:picLocks noChangeAspect="1"/>
          </p:cNvPicPr>
          <p:nvPr/>
        </p:nvPicPr>
        <p:blipFill>
          <a:blip r:embed="rId5"/>
          <a:stretch>
            <a:fillRect/>
          </a:stretch>
        </p:blipFill>
        <p:spPr>
          <a:xfrm>
            <a:off x="10228421" y="3625691"/>
            <a:ext cx="566976" cy="566976"/>
          </a:xfrm>
          <a:prstGeom prst="rect">
            <a:avLst/>
          </a:prstGeom>
        </p:spPr>
      </p:pic>
      <p:sp>
        <p:nvSpPr>
          <p:cNvPr id="8" name="Text 3"/>
          <p:cNvSpPr/>
          <p:nvPr/>
        </p:nvSpPr>
        <p:spPr>
          <a:xfrm>
            <a:off x="10228421" y="4419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Interrupt Handler</a:t>
            </a:r>
            <a:endParaRPr lang="en-US" sz="2200" dirty="0"/>
          </a:p>
        </p:txBody>
      </p:sp>
      <p:sp>
        <p:nvSpPr>
          <p:cNvPr id="9" name="Text 4"/>
          <p:cNvSpPr/>
          <p:nvPr/>
        </p:nvSpPr>
        <p:spPr>
          <a:xfrm>
            <a:off x="10228421" y="4909899"/>
            <a:ext cx="3608189"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CPU suspends its current operation and executes an interrupt handler routine to address the event.</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8797"/>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Direct Memory Access (DMA): Optimizing Data Transfer</a:t>
            </a:r>
            <a:endParaRPr lang="en-US" sz="4450" dirty="0"/>
          </a:p>
        </p:txBody>
      </p:sp>
      <p:pic>
        <p:nvPicPr>
          <p:cNvPr id="4" name="Image 1" descr="preencoded.png"/>
          <p:cNvPicPr>
            <a:picLocks noChangeAspect="1"/>
          </p:cNvPicPr>
          <p:nvPr/>
        </p:nvPicPr>
        <p:blipFill>
          <a:blip r:embed="rId4"/>
          <a:stretch>
            <a:fillRect/>
          </a:stretch>
        </p:blipFill>
        <p:spPr>
          <a:xfrm>
            <a:off x="793790" y="3315295"/>
            <a:ext cx="1134070" cy="2032754"/>
          </a:xfrm>
          <a:prstGeom prst="rect">
            <a:avLst/>
          </a:prstGeom>
        </p:spPr>
      </p:pic>
      <p:sp>
        <p:nvSpPr>
          <p:cNvPr id="5" name="Text 1"/>
          <p:cNvSpPr/>
          <p:nvPr/>
        </p:nvSpPr>
        <p:spPr>
          <a:xfrm>
            <a:off x="2268022" y="35421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Data Transfer</a:t>
            </a:r>
            <a:endParaRPr lang="en-US" sz="2200" dirty="0"/>
          </a:p>
        </p:txBody>
      </p:sp>
      <p:sp>
        <p:nvSpPr>
          <p:cNvPr id="6" name="Text 2"/>
          <p:cNvSpPr/>
          <p:nvPr/>
        </p:nvSpPr>
        <p:spPr>
          <a:xfrm>
            <a:off x="2268022" y="4032528"/>
            <a:ext cx="608218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DMA allows devices to transfer data directly to or from memory, bypassing the CPU and reducing processing overhead.</a:t>
            </a:r>
            <a:endParaRPr lang="en-US" sz="1750" dirty="0"/>
          </a:p>
        </p:txBody>
      </p:sp>
      <p:pic>
        <p:nvPicPr>
          <p:cNvPr id="7" name="Image 2" descr="preencoded.png"/>
          <p:cNvPicPr>
            <a:picLocks noChangeAspect="1"/>
          </p:cNvPicPr>
          <p:nvPr/>
        </p:nvPicPr>
        <p:blipFill>
          <a:blip r:embed="rId5"/>
          <a:stretch>
            <a:fillRect/>
          </a:stretch>
        </p:blipFill>
        <p:spPr>
          <a:xfrm>
            <a:off x="793790" y="5348049"/>
            <a:ext cx="1134070" cy="2032754"/>
          </a:xfrm>
          <a:prstGeom prst="rect">
            <a:avLst/>
          </a:prstGeom>
        </p:spPr>
      </p:pic>
      <p:sp>
        <p:nvSpPr>
          <p:cNvPr id="8" name="Text 3"/>
          <p:cNvSpPr/>
          <p:nvPr/>
        </p:nvSpPr>
        <p:spPr>
          <a:xfrm>
            <a:off x="2268022" y="55748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Increased Efficiency</a:t>
            </a:r>
            <a:endParaRPr lang="en-US" sz="2200" dirty="0"/>
          </a:p>
        </p:txBody>
      </p:sp>
      <p:sp>
        <p:nvSpPr>
          <p:cNvPr id="9" name="Text 4"/>
          <p:cNvSpPr/>
          <p:nvPr/>
        </p:nvSpPr>
        <p:spPr>
          <a:xfrm>
            <a:off x="2268022" y="6065282"/>
            <a:ext cx="608218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This mechanism optimizes data transfer speeds, freeing up the CPU to perform other tasks while the DMA controller manages the transfer.</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5930" y="609600"/>
            <a:ext cx="11850410" cy="692706"/>
          </a:xfrm>
          <a:prstGeom prst="rect">
            <a:avLst/>
          </a:prstGeom>
          <a:noFill/>
          <a:ln/>
        </p:spPr>
        <p:txBody>
          <a:bodyPr wrap="none" lIns="0" tIns="0" rIns="0" bIns="0" rtlCol="0" anchor="t"/>
          <a:lstStyle/>
          <a:p>
            <a:pPr marL="0" indent="0">
              <a:lnSpc>
                <a:spcPts val="5450"/>
              </a:lnSpc>
              <a:buNone/>
            </a:pPr>
            <a:r>
              <a:rPr lang="en-US" sz="4350" dirty="0">
                <a:solidFill>
                  <a:srgbClr val="F2E782"/>
                </a:solidFill>
                <a:latin typeface="Prata" pitchFamily="34" charset="0"/>
                <a:ea typeface="Prata" pitchFamily="34" charset="-122"/>
                <a:cs typeface="Prata" pitchFamily="34" charset="-120"/>
              </a:rPr>
              <a:t>Pipelining: Improving Processor Throughput</a:t>
            </a:r>
            <a:endParaRPr lang="en-US" sz="4350" dirty="0"/>
          </a:p>
        </p:txBody>
      </p:sp>
      <p:sp>
        <p:nvSpPr>
          <p:cNvPr id="3" name="Shape 1"/>
          <p:cNvSpPr/>
          <p:nvPr/>
        </p:nvSpPr>
        <p:spPr>
          <a:xfrm>
            <a:off x="7299960" y="1745694"/>
            <a:ext cx="30480" cy="5874901"/>
          </a:xfrm>
          <a:prstGeom prst="roundRect">
            <a:avLst>
              <a:gd name="adj" fmla="val 109102"/>
            </a:avLst>
          </a:prstGeom>
          <a:solidFill>
            <a:srgbClr val="535455"/>
          </a:solidFill>
          <a:ln/>
        </p:spPr>
      </p:sp>
      <p:sp>
        <p:nvSpPr>
          <p:cNvPr id="4" name="Shape 2"/>
          <p:cNvSpPr/>
          <p:nvPr/>
        </p:nvSpPr>
        <p:spPr>
          <a:xfrm>
            <a:off x="6320373" y="2229088"/>
            <a:ext cx="775930" cy="30480"/>
          </a:xfrm>
          <a:prstGeom prst="roundRect">
            <a:avLst>
              <a:gd name="adj" fmla="val 109102"/>
            </a:avLst>
          </a:prstGeom>
          <a:solidFill>
            <a:srgbClr val="535455"/>
          </a:solidFill>
          <a:ln/>
        </p:spPr>
      </p:sp>
      <p:sp>
        <p:nvSpPr>
          <p:cNvPr id="5" name="Shape 3"/>
          <p:cNvSpPr/>
          <p:nvPr/>
        </p:nvSpPr>
        <p:spPr>
          <a:xfrm>
            <a:off x="7065824" y="1995011"/>
            <a:ext cx="498753" cy="498753"/>
          </a:xfrm>
          <a:prstGeom prst="roundRect">
            <a:avLst>
              <a:gd name="adj" fmla="val 6668"/>
            </a:avLst>
          </a:prstGeom>
          <a:solidFill>
            <a:srgbClr val="3A3B3C"/>
          </a:solidFill>
          <a:ln/>
        </p:spPr>
      </p:sp>
      <p:sp>
        <p:nvSpPr>
          <p:cNvPr id="6" name="Text 4"/>
          <p:cNvSpPr/>
          <p:nvPr/>
        </p:nvSpPr>
        <p:spPr>
          <a:xfrm>
            <a:off x="7257752" y="2078117"/>
            <a:ext cx="114776" cy="332542"/>
          </a:xfrm>
          <a:prstGeom prst="rect">
            <a:avLst/>
          </a:prstGeom>
          <a:noFill/>
          <a:ln/>
        </p:spPr>
        <p:txBody>
          <a:bodyPr wrap="none" lIns="0" tIns="0" rIns="0" bIns="0" rtlCol="0" anchor="t"/>
          <a:lstStyle/>
          <a:p>
            <a:pPr marL="0" indent="0" algn="ctr">
              <a:lnSpc>
                <a:spcPts val="2600"/>
              </a:lnSpc>
              <a:buNone/>
            </a:pPr>
            <a:r>
              <a:rPr lang="en-US" sz="2600" dirty="0">
                <a:solidFill>
                  <a:srgbClr val="CFCBBF"/>
                </a:solidFill>
                <a:latin typeface="Prata" pitchFamily="34" charset="0"/>
                <a:ea typeface="Prata" pitchFamily="34" charset="-122"/>
                <a:cs typeface="Prata" pitchFamily="34" charset="-120"/>
              </a:rPr>
              <a:t>1</a:t>
            </a:r>
            <a:endParaRPr lang="en-US" sz="2600" dirty="0"/>
          </a:p>
        </p:txBody>
      </p:sp>
      <p:sp>
        <p:nvSpPr>
          <p:cNvPr id="7" name="Text 5"/>
          <p:cNvSpPr/>
          <p:nvPr/>
        </p:nvSpPr>
        <p:spPr>
          <a:xfrm>
            <a:off x="3324701" y="1967389"/>
            <a:ext cx="2771180" cy="346472"/>
          </a:xfrm>
          <a:prstGeom prst="rect">
            <a:avLst/>
          </a:prstGeom>
          <a:noFill/>
          <a:ln/>
        </p:spPr>
        <p:txBody>
          <a:bodyPr wrap="none" lIns="0" tIns="0" rIns="0" bIns="0" rtlCol="0" anchor="t"/>
          <a:lstStyle/>
          <a:p>
            <a:pPr marL="0" indent="0" algn="r">
              <a:lnSpc>
                <a:spcPts val="2700"/>
              </a:lnSpc>
              <a:buNone/>
            </a:pPr>
            <a:r>
              <a:rPr lang="en-US" sz="2150" dirty="0">
                <a:solidFill>
                  <a:srgbClr val="CFCBBF"/>
                </a:solidFill>
                <a:latin typeface="Prata" pitchFamily="34" charset="0"/>
                <a:ea typeface="Prata" pitchFamily="34" charset="-122"/>
                <a:cs typeface="Prata" pitchFamily="34" charset="-120"/>
              </a:rPr>
              <a:t>Instruction Fetch</a:t>
            </a:r>
            <a:endParaRPr lang="en-US" sz="2150" dirty="0"/>
          </a:p>
        </p:txBody>
      </p:sp>
      <p:sp>
        <p:nvSpPr>
          <p:cNvPr id="8" name="Text 6"/>
          <p:cNvSpPr/>
          <p:nvPr/>
        </p:nvSpPr>
        <p:spPr>
          <a:xfrm>
            <a:off x="775930" y="2446853"/>
            <a:ext cx="5319951" cy="709374"/>
          </a:xfrm>
          <a:prstGeom prst="rect">
            <a:avLst/>
          </a:prstGeom>
          <a:noFill/>
          <a:ln/>
        </p:spPr>
        <p:txBody>
          <a:bodyPr wrap="square" lIns="0" tIns="0" rIns="0" bIns="0" rtlCol="0" anchor="t"/>
          <a:lstStyle/>
          <a:p>
            <a:pPr marL="0" indent="0" algn="r">
              <a:lnSpc>
                <a:spcPts val="2750"/>
              </a:lnSpc>
              <a:buNone/>
            </a:pPr>
            <a:r>
              <a:rPr lang="en-US" sz="1700" dirty="0">
                <a:solidFill>
                  <a:srgbClr val="CFCBBF"/>
                </a:solidFill>
                <a:latin typeface="Raleway" pitchFamily="34" charset="0"/>
                <a:ea typeface="Raleway" pitchFamily="34" charset="-122"/>
                <a:cs typeface="Raleway" pitchFamily="34" charset="-120"/>
              </a:rPr>
              <a:t>The CPU fetches instructions from memory and prepares them for execution.</a:t>
            </a:r>
            <a:endParaRPr lang="en-US" sz="1700" dirty="0"/>
          </a:p>
        </p:txBody>
      </p:sp>
      <p:sp>
        <p:nvSpPr>
          <p:cNvPr id="9" name="Shape 7"/>
          <p:cNvSpPr/>
          <p:nvPr/>
        </p:nvSpPr>
        <p:spPr>
          <a:xfrm>
            <a:off x="7534096" y="3337560"/>
            <a:ext cx="775930" cy="30480"/>
          </a:xfrm>
          <a:prstGeom prst="roundRect">
            <a:avLst>
              <a:gd name="adj" fmla="val 109102"/>
            </a:avLst>
          </a:prstGeom>
          <a:solidFill>
            <a:srgbClr val="535455"/>
          </a:solidFill>
          <a:ln/>
        </p:spPr>
      </p:sp>
      <p:sp>
        <p:nvSpPr>
          <p:cNvPr id="10" name="Shape 8"/>
          <p:cNvSpPr/>
          <p:nvPr/>
        </p:nvSpPr>
        <p:spPr>
          <a:xfrm>
            <a:off x="7065824" y="3103483"/>
            <a:ext cx="498753" cy="498753"/>
          </a:xfrm>
          <a:prstGeom prst="roundRect">
            <a:avLst>
              <a:gd name="adj" fmla="val 6668"/>
            </a:avLst>
          </a:prstGeom>
          <a:solidFill>
            <a:srgbClr val="3A3B3C"/>
          </a:solidFill>
          <a:ln/>
        </p:spPr>
      </p:sp>
      <p:sp>
        <p:nvSpPr>
          <p:cNvPr id="11" name="Text 9"/>
          <p:cNvSpPr/>
          <p:nvPr/>
        </p:nvSpPr>
        <p:spPr>
          <a:xfrm>
            <a:off x="7213223" y="3186589"/>
            <a:ext cx="203835" cy="332542"/>
          </a:xfrm>
          <a:prstGeom prst="rect">
            <a:avLst/>
          </a:prstGeom>
          <a:noFill/>
          <a:ln/>
        </p:spPr>
        <p:txBody>
          <a:bodyPr wrap="none" lIns="0" tIns="0" rIns="0" bIns="0" rtlCol="0" anchor="t"/>
          <a:lstStyle/>
          <a:p>
            <a:pPr marL="0" indent="0" algn="ctr">
              <a:lnSpc>
                <a:spcPts val="2600"/>
              </a:lnSpc>
              <a:buNone/>
            </a:pPr>
            <a:r>
              <a:rPr lang="en-US" sz="2600" dirty="0">
                <a:solidFill>
                  <a:srgbClr val="CFCBBF"/>
                </a:solidFill>
                <a:latin typeface="Prata" pitchFamily="34" charset="0"/>
                <a:ea typeface="Prata" pitchFamily="34" charset="-122"/>
                <a:cs typeface="Prata" pitchFamily="34" charset="-120"/>
              </a:rPr>
              <a:t>2</a:t>
            </a:r>
            <a:endParaRPr lang="en-US" sz="2600" dirty="0"/>
          </a:p>
        </p:txBody>
      </p:sp>
      <p:sp>
        <p:nvSpPr>
          <p:cNvPr id="12" name="Text 10"/>
          <p:cNvSpPr/>
          <p:nvPr/>
        </p:nvSpPr>
        <p:spPr>
          <a:xfrm>
            <a:off x="8534519" y="3075861"/>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CFCBBF"/>
                </a:solidFill>
                <a:latin typeface="Prata" pitchFamily="34" charset="0"/>
                <a:ea typeface="Prata" pitchFamily="34" charset="-122"/>
                <a:cs typeface="Prata" pitchFamily="34" charset="-120"/>
              </a:rPr>
              <a:t>Decode</a:t>
            </a:r>
            <a:endParaRPr lang="en-US" sz="2150" dirty="0"/>
          </a:p>
        </p:txBody>
      </p:sp>
      <p:sp>
        <p:nvSpPr>
          <p:cNvPr id="13" name="Text 11"/>
          <p:cNvSpPr/>
          <p:nvPr/>
        </p:nvSpPr>
        <p:spPr>
          <a:xfrm>
            <a:off x="8534519" y="3555325"/>
            <a:ext cx="5319951" cy="709374"/>
          </a:xfrm>
          <a:prstGeom prst="rect">
            <a:avLst/>
          </a:prstGeom>
          <a:noFill/>
          <a:ln/>
        </p:spPr>
        <p:txBody>
          <a:bodyPr wrap="square" lIns="0" tIns="0" rIns="0" bIns="0" rtlCol="0" anchor="t"/>
          <a:lstStyle/>
          <a:p>
            <a:pPr marL="0" indent="0" algn="l">
              <a:lnSpc>
                <a:spcPts val="2750"/>
              </a:lnSpc>
              <a:buNone/>
            </a:pPr>
            <a:r>
              <a:rPr lang="en-US" sz="1700" dirty="0">
                <a:solidFill>
                  <a:srgbClr val="CFCBBF"/>
                </a:solidFill>
                <a:latin typeface="Raleway" pitchFamily="34" charset="0"/>
                <a:ea typeface="Raleway" pitchFamily="34" charset="-122"/>
                <a:cs typeface="Raleway" pitchFamily="34" charset="-120"/>
              </a:rPr>
              <a:t>The instructions are decoded into a form that the CPU can understand and execute.</a:t>
            </a:r>
            <a:endParaRPr lang="en-US" sz="1700" dirty="0"/>
          </a:p>
        </p:txBody>
      </p:sp>
      <p:sp>
        <p:nvSpPr>
          <p:cNvPr id="14" name="Shape 12"/>
          <p:cNvSpPr/>
          <p:nvPr/>
        </p:nvSpPr>
        <p:spPr>
          <a:xfrm>
            <a:off x="6320373" y="4335185"/>
            <a:ext cx="775930" cy="30480"/>
          </a:xfrm>
          <a:prstGeom prst="roundRect">
            <a:avLst>
              <a:gd name="adj" fmla="val 109102"/>
            </a:avLst>
          </a:prstGeom>
          <a:solidFill>
            <a:srgbClr val="535455"/>
          </a:solidFill>
          <a:ln/>
        </p:spPr>
      </p:sp>
      <p:sp>
        <p:nvSpPr>
          <p:cNvPr id="15" name="Shape 13"/>
          <p:cNvSpPr/>
          <p:nvPr/>
        </p:nvSpPr>
        <p:spPr>
          <a:xfrm>
            <a:off x="7065824" y="4101108"/>
            <a:ext cx="498753" cy="498753"/>
          </a:xfrm>
          <a:prstGeom prst="roundRect">
            <a:avLst>
              <a:gd name="adj" fmla="val 6668"/>
            </a:avLst>
          </a:prstGeom>
          <a:solidFill>
            <a:srgbClr val="3A3B3C"/>
          </a:solidFill>
          <a:ln/>
        </p:spPr>
      </p:sp>
      <p:sp>
        <p:nvSpPr>
          <p:cNvPr id="16" name="Text 14"/>
          <p:cNvSpPr/>
          <p:nvPr/>
        </p:nvSpPr>
        <p:spPr>
          <a:xfrm>
            <a:off x="7212032" y="4184213"/>
            <a:ext cx="206216" cy="332542"/>
          </a:xfrm>
          <a:prstGeom prst="rect">
            <a:avLst/>
          </a:prstGeom>
          <a:noFill/>
          <a:ln/>
        </p:spPr>
        <p:txBody>
          <a:bodyPr wrap="none" lIns="0" tIns="0" rIns="0" bIns="0" rtlCol="0" anchor="t"/>
          <a:lstStyle/>
          <a:p>
            <a:pPr marL="0" indent="0" algn="ctr">
              <a:lnSpc>
                <a:spcPts val="2600"/>
              </a:lnSpc>
              <a:buNone/>
            </a:pPr>
            <a:r>
              <a:rPr lang="en-US" sz="2600" dirty="0">
                <a:solidFill>
                  <a:srgbClr val="CFCBBF"/>
                </a:solidFill>
                <a:latin typeface="Prata" pitchFamily="34" charset="0"/>
                <a:ea typeface="Prata" pitchFamily="34" charset="-122"/>
                <a:cs typeface="Prata" pitchFamily="34" charset="-120"/>
              </a:rPr>
              <a:t>3</a:t>
            </a:r>
            <a:endParaRPr lang="en-US" sz="2600" dirty="0"/>
          </a:p>
        </p:txBody>
      </p:sp>
      <p:sp>
        <p:nvSpPr>
          <p:cNvPr id="17" name="Text 15"/>
          <p:cNvSpPr/>
          <p:nvPr/>
        </p:nvSpPr>
        <p:spPr>
          <a:xfrm>
            <a:off x="3324701" y="4073485"/>
            <a:ext cx="2771180" cy="346472"/>
          </a:xfrm>
          <a:prstGeom prst="rect">
            <a:avLst/>
          </a:prstGeom>
          <a:noFill/>
          <a:ln/>
        </p:spPr>
        <p:txBody>
          <a:bodyPr wrap="none" lIns="0" tIns="0" rIns="0" bIns="0" rtlCol="0" anchor="t"/>
          <a:lstStyle/>
          <a:p>
            <a:pPr marL="0" indent="0" algn="r">
              <a:lnSpc>
                <a:spcPts val="2700"/>
              </a:lnSpc>
              <a:buNone/>
            </a:pPr>
            <a:r>
              <a:rPr lang="en-US" sz="2150" dirty="0">
                <a:solidFill>
                  <a:srgbClr val="CFCBBF"/>
                </a:solidFill>
                <a:latin typeface="Prata" pitchFamily="34" charset="0"/>
                <a:ea typeface="Prata" pitchFamily="34" charset="-122"/>
                <a:cs typeface="Prata" pitchFamily="34" charset="-120"/>
              </a:rPr>
              <a:t>Execute</a:t>
            </a:r>
            <a:endParaRPr lang="en-US" sz="2150" dirty="0"/>
          </a:p>
        </p:txBody>
      </p:sp>
      <p:sp>
        <p:nvSpPr>
          <p:cNvPr id="18" name="Text 16"/>
          <p:cNvSpPr/>
          <p:nvPr/>
        </p:nvSpPr>
        <p:spPr>
          <a:xfrm>
            <a:off x="775930" y="4552950"/>
            <a:ext cx="5319951" cy="709374"/>
          </a:xfrm>
          <a:prstGeom prst="rect">
            <a:avLst/>
          </a:prstGeom>
          <a:noFill/>
          <a:ln/>
        </p:spPr>
        <p:txBody>
          <a:bodyPr wrap="square" lIns="0" tIns="0" rIns="0" bIns="0" rtlCol="0" anchor="t"/>
          <a:lstStyle/>
          <a:p>
            <a:pPr marL="0" indent="0" algn="r">
              <a:lnSpc>
                <a:spcPts val="2750"/>
              </a:lnSpc>
              <a:buNone/>
            </a:pPr>
            <a:r>
              <a:rPr lang="en-US" sz="1700" dirty="0">
                <a:solidFill>
                  <a:srgbClr val="CFCBBF"/>
                </a:solidFill>
                <a:latin typeface="Raleway" pitchFamily="34" charset="0"/>
                <a:ea typeface="Raleway" pitchFamily="34" charset="-122"/>
                <a:cs typeface="Raleway" pitchFamily="34" charset="-120"/>
              </a:rPr>
              <a:t>The decoded instructions are executed by the CPU's functional units.</a:t>
            </a:r>
            <a:endParaRPr lang="en-US" sz="1700" dirty="0"/>
          </a:p>
        </p:txBody>
      </p:sp>
      <p:sp>
        <p:nvSpPr>
          <p:cNvPr id="19" name="Shape 17"/>
          <p:cNvSpPr/>
          <p:nvPr/>
        </p:nvSpPr>
        <p:spPr>
          <a:xfrm>
            <a:off x="7534096" y="5332809"/>
            <a:ext cx="775930" cy="30480"/>
          </a:xfrm>
          <a:prstGeom prst="roundRect">
            <a:avLst>
              <a:gd name="adj" fmla="val 109102"/>
            </a:avLst>
          </a:prstGeom>
          <a:solidFill>
            <a:srgbClr val="535455"/>
          </a:solidFill>
          <a:ln/>
        </p:spPr>
      </p:sp>
      <p:sp>
        <p:nvSpPr>
          <p:cNvPr id="20" name="Shape 18"/>
          <p:cNvSpPr/>
          <p:nvPr/>
        </p:nvSpPr>
        <p:spPr>
          <a:xfrm>
            <a:off x="7065824" y="5098733"/>
            <a:ext cx="498753" cy="498753"/>
          </a:xfrm>
          <a:prstGeom prst="roundRect">
            <a:avLst>
              <a:gd name="adj" fmla="val 6668"/>
            </a:avLst>
          </a:prstGeom>
          <a:solidFill>
            <a:srgbClr val="3A3B3C"/>
          </a:solidFill>
          <a:ln/>
        </p:spPr>
      </p:sp>
      <p:sp>
        <p:nvSpPr>
          <p:cNvPr id="21" name="Text 19"/>
          <p:cNvSpPr/>
          <p:nvPr/>
        </p:nvSpPr>
        <p:spPr>
          <a:xfrm>
            <a:off x="7217866" y="5181838"/>
            <a:ext cx="194548" cy="332542"/>
          </a:xfrm>
          <a:prstGeom prst="rect">
            <a:avLst/>
          </a:prstGeom>
          <a:noFill/>
          <a:ln/>
        </p:spPr>
        <p:txBody>
          <a:bodyPr wrap="none" lIns="0" tIns="0" rIns="0" bIns="0" rtlCol="0" anchor="t"/>
          <a:lstStyle/>
          <a:p>
            <a:pPr marL="0" indent="0" algn="ctr">
              <a:lnSpc>
                <a:spcPts val="2600"/>
              </a:lnSpc>
              <a:buNone/>
            </a:pPr>
            <a:r>
              <a:rPr lang="en-US" sz="2600" dirty="0">
                <a:solidFill>
                  <a:srgbClr val="CFCBBF"/>
                </a:solidFill>
                <a:latin typeface="Prata" pitchFamily="34" charset="0"/>
                <a:ea typeface="Prata" pitchFamily="34" charset="-122"/>
                <a:cs typeface="Prata" pitchFamily="34" charset="-120"/>
              </a:rPr>
              <a:t>4</a:t>
            </a:r>
            <a:endParaRPr lang="en-US" sz="2600" dirty="0"/>
          </a:p>
        </p:txBody>
      </p:sp>
      <p:sp>
        <p:nvSpPr>
          <p:cNvPr id="22" name="Text 20"/>
          <p:cNvSpPr/>
          <p:nvPr/>
        </p:nvSpPr>
        <p:spPr>
          <a:xfrm>
            <a:off x="8534519" y="5071110"/>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CFCBBF"/>
                </a:solidFill>
                <a:latin typeface="Prata" pitchFamily="34" charset="0"/>
                <a:ea typeface="Prata" pitchFamily="34" charset="-122"/>
                <a:cs typeface="Prata" pitchFamily="34" charset="-120"/>
              </a:rPr>
              <a:t>Memory Access</a:t>
            </a:r>
            <a:endParaRPr lang="en-US" sz="2150" dirty="0"/>
          </a:p>
        </p:txBody>
      </p:sp>
      <p:sp>
        <p:nvSpPr>
          <p:cNvPr id="23" name="Text 21"/>
          <p:cNvSpPr/>
          <p:nvPr/>
        </p:nvSpPr>
        <p:spPr>
          <a:xfrm>
            <a:off x="8534519" y="5550575"/>
            <a:ext cx="5319951" cy="709374"/>
          </a:xfrm>
          <a:prstGeom prst="rect">
            <a:avLst/>
          </a:prstGeom>
          <a:noFill/>
          <a:ln/>
        </p:spPr>
        <p:txBody>
          <a:bodyPr wrap="square" lIns="0" tIns="0" rIns="0" bIns="0" rtlCol="0" anchor="t"/>
          <a:lstStyle/>
          <a:p>
            <a:pPr marL="0" indent="0" algn="l">
              <a:lnSpc>
                <a:spcPts val="2750"/>
              </a:lnSpc>
              <a:buNone/>
            </a:pPr>
            <a:r>
              <a:rPr lang="en-US" sz="1700" dirty="0">
                <a:solidFill>
                  <a:srgbClr val="CFCBBF"/>
                </a:solidFill>
                <a:latin typeface="Raleway" pitchFamily="34" charset="0"/>
                <a:ea typeface="Raleway" pitchFamily="34" charset="-122"/>
                <a:cs typeface="Raleway" pitchFamily="34" charset="-120"/>
              </a:rPr>
              <a:t>If necessary, the CPU accesses memory to read or write data required for the instructions.</a:t>
            </a:r>
            <a:endParaRPr lang="en-US" sz="1700" dirty="0"/>
          </a:p>
        </p:txBody>
      </p:sp>
      <p:sp>
        <p:nvSpPr>
          <p:cNvPr id="24" name="Shape 22"/>
          <p:cNvSpPr/>
          <p:nvPr/>
        </p:nvSpPr>
        <p:spPr>
          <a:xfrm>
            <a:off x="6320373" y="6330434"/>
            <a:ext cx="775930" cy="30480"/>
          </a:xfrm>
          <a:prstGeom prst="roundRect">
            <a:avLst>
              <a:gd name="adj" fmla="val 109102"/>
            </a:avLst>
          </a:prstGeom>
          <a:solidFill>
            <a:srgbClr val="535455"/>
          </a:solidFill>
          <a:ln/>
        </p:spPr>
      </p:sp>
      <p:sp>
        <p:nvSpPr>
          <p:cNvPr id="25" name="Shape 23"/>
          <p:cNvSpPr/>
          <p:nvPr/>
        </p:nvSpPr>
        <p:spPr>
          <a:xfrm>
            <a:off x="7065824" y="6096357"/>
            <a:ext cx="498753" cy="498753"/>
          </a:xfrm>
          <a:prstGeom prst="roundRect">
            <a:avLst>
              <a:gd name="adj" fmla="val 6668"/>
            </a:avLst>
          </a:prstGeom>
          <a:solidFill>
            <a:srgbClr val="3A3B3C"/>
          </a:solidFill>
          <a:ln/>
        </p:spPr>
      </p:sp>
      <p:sp>
        <p:nvSpPr>
          <p:cNvPr id="26" name="Text 24"/>
          <p:cNvSpPr/>
          <p:nvPr/>
        </p:nvSpPr>
        <p:spPr>
          <a:xfrm>
            <a:off x="7214414" y="6179463"/>
            <a:ext cx="201454" cy="332542"/>
          </a:xfrm>
          <a:prstGeom prst="rect">
            <a:avLst/>
          </a:prstGeom>
          <a:noFill/>
          <a:ln/>
        </p:spPr>
        <p:txBody>
          <a:bodyPr wrap="none" lIns="0" tIns="0" rIns="0" bIns="0" rtlCol="0" anchor="t"/>
          <a:lstStyle/>
          <a:p>
            <a:pPr marL="0" indent="0" algn="ctr">
              <a:lnSpc>
                <a:spcPts val="2600"/>
              </a:lnSpc>
              <a:buNone/>
            </a:pPr>
            <a:r>
              <a:rPr lang="en-US" sz="2600" dirty="0">
                <a:solidFill>
                  <a:srgbClr val="CFCBBF"/>
                </a:solidFill>
                <a:latin typeface="Prata" pitchFamily="34" charset="0"/>
                <a:ea typeface="Prata" pitchFamily="34" charset="-122"/>
                <a:cs typeface="Prata" pitchFamily="34" charset="-120"/>
              </a:rPr>
              <a:t>5</a:t>
            </a:r>
            <a:endParaRPr lang="en-US" sz="2600" dirty="0"/>
          </a:p>
        </p:txBody>
      </p:sp>
      <p:sp>
        <p:nvSpPr>
          <p:cNvPr id="27" name="Text 25"/>
          <p:cNvSpPr/>
          <p:nvPr/>
        </p:nvSpPr>
        <p:spPr>
          <a:xfrm>
            <a:off x="3324701" y="6068735"/>
            <a:ext cx="2771180" cy="346472"/>
          </a:xfrm>
          <a:prstGeom prst="rect">
            <a:avLst/>
          </a:prstGeom>
          <a:noFill/>
          <a:ln/>
        </p:spPr>
        <p:txBody>
          <a:bodyPr wrap="none" lIns="0" tIns="0" rIns="0" bIns="0" rtlCol="0" anchor="t"/>
          <a:lstStyle/>
          <a:p>
            <a:pPr marL="0" indent="0" algn="r">
              <a:lnSpc>
                <a:spcPts val="2700"/>
              </a:lnSpc>
              <a:buNone/>
            </a:pPr>
            <a:r>
              <a:rPr lang="en-US" sz="2150" dirty="0">
                <a:solidFill>
                  <a:srgbClr val="CFCBBF"/>
                </a:solidFill>
                <a:latin typeface="Prata" pitchFamily="34" charset="0"/>
                <a:ea typeface="Prata" pitchFamily="34" charset="-122"/>
                <a:cs typeface="Prata" pitchFamily="34" charset="-120"/>
              </a:rPr>
              <a:t>Write Back</a:t>
            </a:r>
            <a:endParaRPr lang="en-US" sz="2150" dirty="0"/>
          </a:p>
        </p:txBody>
      </p:sp>
      <p:sp>
        <p:nvSpPr>
          <p:cNvPr id="28" name="Text 26"/>
          <p:cNvSpPr/>
          <p:nvPr/>
        </p:nvSpPr>
        <p:spPr>
          <a:xfrm>
            <a:off x="775930" y="6548199"/>
            <a:ext cx="5319951" cy="709374"/>
          </a:xfrm>
          <a:prstGeom prst="rect">
            <a:avLst/>
          </a:prstGeom>
          <a:noFill/>
          <a:ln/>
        </p:spPr>
        <p:txBody>
          <a:bodyPr wrap="square" lIns="0" tIns="0" rIns="0" bIns="0" rtlCol="0" anchor="t"/>
          <a:lstStyle/>
          <a:p>
            <a:pPr marL="0" indent="0" algn="r">
              <a:lnSpc>
                <a:spcPts val="2750"/>
              </a:lnSpc>
              <a:buNone/>
            </a:pPr>
            <a:r>
              <a:rPr lang="en-US" sz="1700" dirty="0">
                <a:solidFill>
                  <a:srgbClr val="CFCBBF"/>
                </a:solidFill>
                <a:latin typeface="Raleway" pitchFamily="34" charset="0"/>
                <a:ea typeface="Raleway" pitchFamily="34" charset="-122"/>
                <a:cs typeface="Raleway" pitchFamily="34" charset="-120"/>
              </a:rPr>
              <a:t>The results of the execution are written back to memory or registers.</a:t>
            </a: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72145"/>
            <a:ext cx="937391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Instruction-Level Parallelism (ILP)</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4005382" y="2959179"/>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2"/>
          <p:cNvSpPr/>
          <p:nvPr/>
        </p:nvSpPr>
        <p:spPr>
          <a:xfrm>
            <a:off x="5357217" y="2361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Pipeline</a:t>
            </a:r>
            <a:endParaRPr lang="en-US" sz="2200" dirty="0"/>
          </a:p>
        </p:txBody>
      </p:sp>
      <p:sp>
        <p:nvSpPr>
          <p:cNvPr id="6" name="Text 3"/>
          <p:cNvSpPr/>
          <p:nvPr/>
        </p:nvSpPr>
        <p:spPr>
          <a:xfrm>
            <a:off x="5357217" y="2851785"/>
            <a:ext cx="825257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Pipelining allows multiple instructions to be in different stages of execution concurrently.</a:t>
            </a:r>
            <a:endParaRPr lang="en-US" sz="1750" dirty="0"/>
          </a:p>
        </p:txBody>
      </p:sp>
      <p:sp>
        <p:nvSpPr>
          <p:cNvPr id="7" name="Shape 4"/>
          <p:cNvSpPr/>
          <p:nvPr/>
        </p:nvSpPr>
        <p:spPr>
          <a:xfrm>
            <a:off x="5187077" y="3817501"/>
            <a:ext cx="8592860" cy="15240"/>
          </a:xfrm>
          <a:prstGeom prst="roundRect">
            <a:avLst>
              <a:gd name="adj" fmla="val 223256"/>
            </a:avLst>
          </a:prstGeom>
          <a:solidFill>
            <a:srgbClr val="535455"/>
          </a:solidFill>
          <a:ln/>
        </p:spPr>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67520" y="4469249"/>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10" name="Text 6"/>
          <p:cNvSpPr/>
          <p:nvPr/>
        </p:nvSpPr>
        <p:spPr>
          <a:xfrm>
            <a:off x="6433304" y="40878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Superscalar</a:t>
            </a:r>
            <a:endParaRPr lang="en-US" sz="2200" dirty="0"/>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Superscalar processors have multiple execution units, capable of executing multiple instructions simultaneously.</a:t>
            </a:r>
            <a:endParaRPr lang="en-US" sz="1750" dirty="0"/>
          </a:p>
        </p:txBody>
      </p:sp>
      <p:sp>
        <p:nvSpPr>
          <p:cNvPr id="12" name="Shape 8"/>
          <p:cNvSpPr/>
          <p:nvPr/>
        </p:nvSpPr>
        <p:spPr>
          <a:xfrm>
            <a:off x="6263164" y="5544026"/>
            <a:ext cx="7516773" cy="15240"/>
          </a:xfrm>
          <a:prstGeom prst="roundRect">
            <a:avLst>
              <a:gd name="adj" fmla="val 223256"/>
            </a:avLst>
          </a:prstGeom>
          <a:solidFill>
            <a:srgbClr val="535455"/>
          </a:solidFill>
          <a:ln/>
        </p:spPr>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66448" y="6195774"/>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5" name="Text 10"/>
          <p:cNvSpPr/>
          <p:nvPr/>
        </p:nvSpPr>
        <p:spPr>
          <a:xfrm>
            <a:off x="7509272" y="5814417"/>
            <a:ext cx="3271242"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Out-of-Order Execution</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Advanced techniques allow instructions to be executed in an order that is different from their original order.</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15472"/>
            <a:ext cx="1208401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Cache Hierarchies and Memory Subsystems</a:t>
            </a:r>
            <a:endParaRPr lang="en-US" sz="4450" dirty="0"/>
          </a:p>
        </p:txBody>
      </p:sp>
      <p:sp>
        <p:nvSpPr>
          <p:cNvPr id="3" name="Shape 1"/>
          <p:cNvSpPr/>
          <p:nvPr/>
        </p:nvSpPr>
        <p:spPr>
          <a:xfrm>
            <a:off x="793790" y="2077879"/>
            <a:ext cx="2173724" cy="1306949"/>
          </a:xfrm>
          <a:prstGeom prst="roundRect">
            <a:avLst>
              <a:gd name="adj" fmla="val 2603"/>
            </a:avLst>
          </a:prstGeom>
          <a:solidFill>
            <a:srgbClr val="3A3B3C"/>
          </a:solidFill>
          <a:ln/>
        </p:spPr>
      </p:sp>
      <p:sp>
        <p:nvSpPr>
          <p:cNvPr id="4" name="Text 2"/>
          <p:cNvSpPr/>
          <p:nvPr/>
        </p:nvSpPr>
        <p:spPr>
          <a:xfrm>
            <a:off x="1020604" y="2504599"/>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3"/>
          <p:cNvSpPr/>
          <p:nvPr/>
        </p:nvSpPr>
        <p:spPr>
          <a:xfrm>
            <a:off x="3194328" y="23046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L1 Cache</a:t>
            </a:r>
            <a:endParaRPr lang="en-US" sz="2200" dirty="0"/>
          </a:p>
        </p:txBody>
      </p:sp>
      <p:sp>
        <p:nvSpPr>
          <p:cNvPr id="6" name="Text 4"/>
          <p:cNvSpPr/>
          <p:nvPr/>
        </p:nvSpPr>
        <p:spPr>
          <a:xfrm>
            <a:off x="3194328" y="2795111"/>
            <a:ext cx="907101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L1 cache is the fastest and smallest level of cache, located directly on the CPU die.</a:t>
            </a:r>
            <a:endParaRPr lang="en-US" sz="1750" dirty="0"/>
          </a:p>
        </p:txBody>
      </p:sp>
      <p:sp>
        <p:nvSpPr>
          <p:cNvPr id="7" name="Shape 5"/>
          <p:cNvSpPr/>
          <p:nvPr/>
        </p:nvSpPr>
        <p:spPr>
          <a:xfrm>
            <a:off x="3080861" y="3369588"/>
            <a:ext cx="10642402" cy="15240"/>
          </a:xfrm>
          <a:prstGeom prst="roundRect">
            <a:avLst>
              <a:gd name="adj" fmla="val 223256"/>
            </a:avLst>
          </a:prstGeom>
          <a:solidFill>
            <a:srgbClr val="535455"/>
          </a:solidFill>
          <a:ln/>
        </p:spPr>
      </p:sp>
      <p:sp>
        <p:nvSpPr>
          <p:cNvPr id="8" name="Shape 6"/>
          <p:cNvSpPr/>
          <p:nvPr/>
        </p:nvSpPr>
        <p:spPr>
          <a:xfrm>
            <a:off x="793790" y="3498175"/>
            <a:ext cx="4347567" cy="1669852"/>
          </a:xfrm>
          <a:prstGeom prst="roundRect">
            <a:avLst>
              <a:gd name="adj" fmla="val 2038"/>
            </a:avLst>
          </a:prstGeom>
          <a:solidFill>
            <a:srgbClr val="3A3B3C"/>
          </a:solidFill>
          <a:ln/>
        </p:spPr>
      </p:sp>
      <p:sp>
        <p:nvSpPr>
          <p:cNvPr id="9" name="Text 7"/>
          <p:cNvSpPr/>
          <p:nvPr/>
        </p:nvSpPr>
        <p:spPr>
          <a:xfrm>
            <a:off x="1020604" y="4106347"/>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10" name="Text 8"/>
          <p:cNvSpPr/>
          <p:nvPr/>
        </p:nvSpPr>
        <p:spPr>
          <a:xfrm>
            <a:off x="5368171" y="37249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L2 Cache</a:t>
            </a:r>
            <a:endParaRPr lang="en-US" sz="2200" dirty="0"/>
          </a:p>
        </p:txBody>
      </p:sp>
      <p:sp>
        <p:nvSpPr>
          <p:cNvPr id="11" name="Text 9"/>
          <p:cNvSpPr/>
          <p:nvPr/>
        </p:nvSpPr>
        <p:spPr>
          <a:xfrm>
            <a:off x="5368171" y="4215408"/>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L2 cache is larger and slower than the L1 cache, but still significantly faster than main memory.</a:t>
            </a:r>
            <a:endParaRPr lang="en-US" sz="1750" dirty="0"/>
          </a:p>
        </p:txBody>
      </p:sp>
      <p:sp>
        <p:nvSpPr>
          <p:cNvPr id="12" name="Shape 10"/>
          <p:cNvSpPr/>
          <p:nvPr/>
        </p:nvSpPr>
        <p:spPr>
          <a:xfrm>
            <a:off x="5254704" y="5152787"/>
            <a:ext cx="8468558" cy="15240"/>
          </a:xfrm>
          <a:prstGeom prst="roundRect">
            <a:avLst>
              <a:gd name="adj" fmla="val 223256"/>
            </a:avLst>
          </a:prstGeom>
          <a:solidFill>
            <a:srgbClr val="535455"/>
          </a:solidFill>
          <a:ln/>
        </p:spPr>
      </p:sp>
      <p:sp>
        <p:nvSpPr>
          <p:cNvPr id="13" name="Shape 11"/>
          <p:cNvSpPr/>
          <p:nvPr/>
        </p:nvSpPr>
        <p:spPr>
          <a:xfrm>
            <a:off x="793790" y="5281374"/>
            <a:ext cx="6521410" cy="2032754"/>
          </a:xfrm>
          <a:prstGeom prst="roundRect">
            <a:avLst>
              <a:gd name="adj" fmla="val 1674"/>
            </a:avLst>
          </a:prstGeom>
          <a:solidFill>
            <a:srgbClr val="3A3B3C"/>
          </a:solidFill>
          <a:ln/>
        </p:spPr>
      </p:sp>
      <p:sp>
        <p:nvSpPr>
          <p:cNvPr id="14" name="Text 12"/>
          <p:cNvSpPr/>
          <p:nvPr/>
        </p:nvSpPr>
        <p:spPr>
          <a:xfrm>
            <a:off x="1020604" y="6070997"/>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5" name="Text 13"/>
          <p:cNvSpPr/>
          <p:nvPr/>
        </p:nvSpPr>
        <p:spPr>
          <a:xfrm>
            <a:off x="7542014" y="55081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L3 Cache</a:t>
            </a:r>
            <a:endParaRPr lang="en-US" sz="2200" dirty="0"/>
          </a:p>
        </p:txBody>
      </p:sp>
      <p:sp>
        <p:nvSpPr>
          <p:cNvPr id="16" name="Text 14"/>
          <p:cNvSpPr/>
          <p:nvPr/>
        </p:nvSpPr>
        <p:spPr>
          <a:xfrm>
            <a:off x="7542014" y="5998607"/>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L3 cache is the largest and slowest level of cache, but it serves as a larger buffer for frequently accessed data.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11959471" cy="708779"/>
          </a:xfrm>
          <a:prstGeom prst="rect">
            <a:avLst/>
          </a:prstGeom>
          <a:noFill/>
          <a:ln/>
        </p:spPr>
        <p:txBody>
          <a:bodyPr wrap="none" lIns="0" tIns="0" rIns="0" bIns="0" rtlCol="0" anchor="t"/>
          <a:lstStyle/>
          <a:p>
            <a:pPr marL="0" indent="0">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Introduction to Computer Organization</a:t>
            </a:r>
            <a:endParaRPr lang="en-US" sz="4450" dirty="0"/>
          </a:p>
        </p:txBody>
      </p:sp>
      <p:sp>
        <p:nvSpPr>
          <p:cNvPr id="3" name="Text 1"/>
          <p:cNvSpPr/>
          <p:nvPr/>
        </p:nvSpPr>
        <p:spPr>
          <a:xfrm>
            <a:off x="793790" y="3452813"/>
            <a:ext cx="5331023" cy="354330"/>
          </a:xfrm>
          <a:prstGeom prst="rect">
            <a:avLst/>
          </a:prstGeom>
          <a:noFill/>
          <a:ln/>
        </p:spPr>
        <p:txBody>
          <a:bodyPr wrap="none" lIns="0" tIns="0" rIns="0" bIns="0" rtlCol="0" anchor="t"/>
          <a:lstStyle/>
          <a:p>
            <a:pPr marL="0" indent="0">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Understanding the Building Blocks</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Computer organization delves into the internal structure and functioning of computers, exploring how different components work together to execute instructions and process data. This field is crucial for understanding how computers operate at a fundamental level.</a:t>
            </a:r>
            <a:endParaRPr lang="en-US" sz="1750" dirty="0"/>
          </a:p>
        </p:txBody>
      </p:sp>
      <p:sp>
        <p:nvSpPr>
          <p:cNvPr id="5" name="Text 3"/>
          <p:cNvSpPr/>
          <p:nvPr/>
        </p:nvSpPr>
        <p:spPr>
          <a:xfrm>
            <a:off x="7599521" y="3452813"/>
            <a:ext cx="6138743" cy="354330"/>
          </a:xfrm>
          <a:prstGeom prst="rect">
            <a:avLst/>
          </a:prstGeom>
          <a:noFill/>
          <a:ln/>
        </p:spPr>
        <p:txBody>
          <a:bodyPr wrap="none" lIns="0" tIns="0" rIns="0" bIns="0" rtlCol="0" anchor="t"/>
          <a:lstStyle/>
          <a:p>
            <a:pPr marL="0" indent="0">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Laying the Foundation for Architecture</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Understanding computer organization provides a strong foundation for learning computer architecture, which focuses on designing and implementing computer systems. By grasping the underlying principles, we can better analyze and design efficient and effective computing solutions.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Central Processing Unit (CPU): The Brain of the Computer</a:t>
            </a:r>
            <a:endParaRPr lang="en-US" sz="4450" dirty="0"/>
          </a:p>
        </p:txBody>
      </p:sp>
      <p:sp>
        <p:nvSpPr>
          <p:cNvPr id="3" name="Text 1"/>
          <p:cNvSpPr/>
          <p:nvPr/>
        </p:nvSpPr>
        <p:spPr>
          <a:xfrm>
            <a:off x="793790" y="3988594"/>
            <a:ext cx="2907863" cy="354330"/>
          </a:xfrm>
          <a:prstGeom prst="rect">
            <a:avLst/>
          </a:prstGeom>
          <a:noFill/>
          <a:ln/>
        </p:spPr>
        <p:txBody>
          <a:bodyPr wrap="none" lIns="0" tIns="0" rIns="0" bIns="0" rtlCol="0" anchor="t"/>
          <a:lstStyle/>
          <a:p>
            <a:pPr marL="0" indent="0">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The Control Center</a:t>
            </a:r>
            <a:endParaRPr lang="en-US" sz="2200" dirty="0"/>
          </a:p>
        </p:txBody>
      </p:sp>
      <p:sp>
        <p:nvSpPr>
          <p:cNvPr id="4" name="Text 2"/>
          <p:cNvSpPr/>
          <p:nvPr/>
        </p:nvSpPr>
        <p:spPr>
          <a:xfrm>
            <a:off x="793790" y="4569738"/>
            <a:ext cx="6244709" cy="1451610"/>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The CPU, often referred to as the brain of the computer, is responsible for executing instructions and performing calculations. It fetches instructions from memory, decodes them, and carries out the specified operations.</a:t>
            </a:r>
            <a:endParaRPr lang="en-US" sz="1750" dirty="0"/>
          </a:p>
        </p:txBody>
      </p:sp>
      <p:sp>
        <p:nvSpPr>
          <p:cNvPr id="5" name="Text 3"/>
          <p:cNvSpPr/>
          <p:nvPr/>
        </p:nvSpPr>
        <p:spPr>
          <a:xfrm>
            <a:off x="7599521" y="3988594"/>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Key Components</a:t>
            </a:r>
            <a:endParaRPr lang="en-US" sz="2200" dirty="0"/>
          </a:p>
        </p:txBody>
      </p:sp>
      <p:sp>
        <p:nvSpPr>
          <p:cNvPr id="6" name="Text 4"/>
          <p:cNvSpPr/>
          <p:nvPr/>
        </p:nvSpPr>
        <p:spPr>
          <a:xfrm>
            <a:off x="7599521" y="4569738"/>
            <a:ext cx="6244709" cy="1088708"/>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The CPU consists of multiple components, including the Arithmetic Logic Unit (ALU) for calculations, the control unit for instruction decoding, and registers for temporary data storage.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5439" y="1114068"/>
            <a:ext cx="13319522" cy="1170622"/>
          </a:xfrm>
          <a:prstGeom prst="rect">
            <a:avLst/>
          </a:prstGeom>
          <a:noFill/>
          <a:ln/>
        </p:spPr>
        <p:txBody>
          <a:bodyPr wrap="square" lIns="0" tIns="0" rIns="0" bIns="0" rtlCol="0" anchor="t"/>
          <a:lstStyle/>
          <a:p>
            <a:pPr marL="0" indent="0">
              <a:lnSpc>
                <a:spcPts val="4600"/>
              </a:lnSpc>
              <a:buNone/>
            </a:pPr>
            <a:r>
              <a:rPr lang="en-US" sz="3650" kern="0" spc="-111" dirty="0">
                <a:solidFill>
                  <a:srgbClr val="FFFFFF"/>
                </a:solidFill>
                <a:latin typeface="Roboto Mono Medium" pitchFamily="34" charset="0"/>
                <a:ea typeface="Roboto Mono Medium" pitchFamily="34" charset="-122"/>
                <a:cs typeface="Roboto Mono Medium" pitchFamily="34" charset="-120"/>
              </a:rPr>
              <a:t>Memory Hierarchy: From Registers to Secondary Storage</a:t>
            </a:r>
            <a:endParaRPr lang="en-US" sz="3650" dirty="0"/>
          </a:p>
        </p:txBody>
      </p:sp>
      <p:pic>
        <p:nvPicPr>
          <p:cNvPr id="3" name="Image 0" descr="preencoded.png"/>
          <p:cNvPicPr>
            <a:picLocks noChangeAspect="1"/>
          </p:cNvPicPr>
          <p:nvPr/>
        </p:nvPicPr>
        <p:blipFill>
          <a:blip r:embed="rId3"/>
          <a:stretch>
            <a:fillRect/>
          </a:stretch>
        </p:blipFill>
        <p:spPr>
          <a:xfrm>
            <a:off x="3161109" y="2659261"/>
            <a:ext cx="1648182" cy="1078944"/>
          </a:xfrm>
          <a:prstGeom prst="rect">
            <a:avLst/>
          </a:prstGeom>
        </p:spPr>
      </p:pic>
      <p:sp>
        <p:nvSpPr>
          <p:cNvPr id="4" name="Text 1"/>
          <p:cNvSpPr/>
          <p:nvPr/>
        </p:nvSpPr>
        <p:spPr>
          <a:xfrm>
            <a:off x="3918466" y="3145155"/>
            <a:ext cx="133469" cy="374452"/>
          </a:xfrm>
          <a:prstGeom prst="rect">
            <a:avLst/>
          </a:prstGeom>
          <a:noFill/>
          <a:ln/>
        </p:spPr>
        <p:txBody>
          <a:bodyPr wrap="none" lIns="0" tIns="0" rIns="0" bIns="0" rtlCol="0" anchor="t"/>
          <a:lstStyle/>
          <a:p>
            <a:pPr marL="0" indent="0" algn="ctr">
              <a:lnSpc>
                <a:spcPts val="2900"/>
              </a:lnSpc>
              <a:buNone/>
            </a:pPr>
            <a:r>
              <a:rPr lang="en-US" sz="1800" kern="0" spc="-55" dirty="0">
                <a:solidFill>
                  <a:srgbClr val="E5E0DF"/>
                </a:solidFill>
                <a:latin typeface="Roboto Mono Medium" pitchFamily="34" charset="0"/>
                <a:ea typeface="Roboto Mono Medium" pitchFamily="34" charset="-122"/>
                <a:cs typeface="Roboto Mono Medium" pitchFamily="34" charset="-120"/>
              </a:rPr>
              <a:t>1</a:t>
            </a:r>
            <a:endParaRPr lang="en-US" sz="1800" dirty="0"/>
          </a:p>
        </p:txBody>
      </p:sp>
      <p:sp>
        <p:nvSpPr>
          <p:cNvPr id="5" name="Text 2"/>
          <p:cNvSpPr/>
          <p:nvPr/>
        </p:nvSpPr>
        <p:spPr>
          <a:xfrm>
            <a:off x="4996577" y="2846546"/>
            <a:ext cx="2341007" cy="292537"/>
          </a:xfrm>
          <a:prstGeom prst="rect">
            <a:avLst/>
          </a:prstGeom>
          <a:noFill/>
          <a:ln/>
        </p:spPr>
        <p:txBody>
          <a:bodyPr wrap="none" lIns="0" tIns="0" rIns="0" bIns="0" rtlCol="0" anchor="t"/>
          <a:lstStyle/>
          <a:p>
            <a:pPr marL="0" indent="0" algn="l">
              <a:lnSpc>
                <a:spcPts val="2300"/>
              </a:lnSpc>
              <a:buNone/>
            </a:pPr>
            <a:r>
              <a:rPr lang="en-US" sz="1800" kern="0" spc="-55" dirty="0">
                <a:solidFill>
                  <a:srgbClr val="E5E0DF"/>
                </a:solidFill>
                <a:latin typeface="Roboto Mono Medium" pitchFamily="34" charset="0"/>
                <a:ea typeface="Roboto Mono Medium" pitchFamily="34" charset="-122"/>
                <a:cs typeface="Roboto Mono Medium" pitchFamily="34" charset="-120"/>
              </a:rPr>
              <a:t>Registers</a:t>
            </a:r>
            <a:endParaRPr lang="en-US" sz="1800" dirty="0"/>
          </a:p>
        </p:txBody>
      </p:sp>
      <p:sp>
        <p:nvSpPr>
          <p:cNvPr id="6" name="Text 3"/>
          <p:cNvSpPr/>
          <p:nvPr/>
        </p:nvSpPr>
        <p:spPr>
          <a:xfrm>
            <a:off x="4996577" y="3251359"/>
            <a:ext cx="6960870" cy="299561"/>
          </a:xfrm>
          <a:prstGeom prst="rect">
            <a:avLst/>
          </a:prstGeom>
          <a:noFill/>
          <a:ln/>
        </p:spPr>
        <p:txBody>
          <a:bodyPr wrap="none" lIns="0" tIns="0" rIns="0" bIns="0" rtlCol="0" anchor="t"/>
          <a:lstStyle/>
          <a:p>
            <a:pPr marL="0" indent="0" algn="l">
              <a:lnSpc>
                <a:spcPts val="2350"/>
              </a:lnSpc>
              <a:buNone/>
            </a:pPr>
            <a:r>
              <a:rPr lang="en-US" sz="1450" kern="0" spc="-15" dirty="0">
                <a:solidFill>
                  <a:srgbClr val="E5E0DF"/>
                </a:solidFill>
                <a:latin typeface="Roboto" pitchFamily="34" charset="0"/>
                <a:ea typeface="Roboto" pitchFamily="34" charset="-122"/>
                <a:cs typeface="Roboto" pitchFamily="34" charset="-120"/>
              </a:rPr>
              <a:t>Fastest access, limited capacity, used for temporary data storage during computation.</a:t>
            </a:r>
            <a:endParaRPr lang="en-US" sz="1450" dirty="0"/>
          </a:p>
        </p:txBody>
      </p:sp>
      <p:sp>
        <p:nvSpPr>
          <p:cNvPr id="7" name="Shape 4"/>
          <p:cNvSpPr/>
          <p:nvPr/>
        </p:nvSpPr>
        <p:spPr>
          <a:xfrm>
            <a:off x="4856083" y="3752017"/>
            <a:ext cx="9072086" cy="11430"/>
          </a:xfrm>
          <a:prstGeom prst="roundRect">
            <a:avLst>
              <a:gd name="adj" fmla="val 245786"/>
            </a:avLst>
          </a:prstGeom>
          <a:solidFill>
            <a:srgbClr val="595959"/>
          </a:solidFill>
          <a:ln/>
        </p:spPr>
      </p:sp>
      <p:pic>
        <p:nvPicPr>
          <p:cNvPr id="8" name="Image 1" descr="preencoded.png"/>
          <p:cNvPicPr>
            <a:picLocks noChangeAspect="1"/>
          </p:cNvPicPr>
          <p:nvPr/>
        </p:nvPicPr>
        <p:blipFill>
          <a:blip r:embed="rId4"/>
          <a:stretch>
            <a:fillRect/>
          </a:stretch>
        </p:blipFill>
        <p:spPr>
          <a:xfrm>
            <a:off x="2336959" y="3784997"/>
            <a:ext cx="3296483" cy="1078944"/>
          </a:xfrm>
          <a:prstGeom prst="rect">
            <a:avLst/>
          </a:prstGeom>
        </p:spPr>
      </p:pic>
      <p:sp>
        <p:nvSpPr>
          <p:cNvPr id="9" name="Text 5"/>
          <p:cNvSpPr/>
          <p:nvPr/>
        </p:nvSpPr>
        <p:spPr>
          <a:xfrm>
            <a:off x="3918466" y="4137184"/>
            <a:ext cx="133469" cy="374452"/>
          </a:xfrm>
          <a:prstGeom prst="rect">
            <a:avLst/>
          </a:prstGeom>
          <a:noFill/>
          <a:ln/>
        </p:spPr>
        <p:txBody>
          <a:bodyPr wrap="none" lIns="0" tIns="0" rIns="0" bIns="0" rtlCol="0" anchor="t"/>
          <a:lstStyle/>
          <a:p>
            <a:pPr marL="0" indent="0" algn="ctr">
              <a:lnSpc>
                <a:spcPts val="2900"/>
              </a:lnSpc>
              <a:buNone/>
            </a:pPr>
            <a:r>
              <a:rPr lang="en-US" sz="1800" kern="0" spc="-55" dirty="0">
                <a:solidFill>
                  <a:srgbClr val="E5E0DF"/>
                </a:solidFill>
                <a:latin typeface="Roboto Mono Medium" pitchFamily="34" charset="0"/>
                <a:ea typeface="Roboto Mono Medium" pitchFamily="34" charset="-122"/>
                <a:cs typeface="Roboto Mono Medium" pitchFamily="34" charset="-120"/>
              </a:rPr>
              <a:t>2</a:t>
            </a:r>
            <a:endParaRPr lang="en-US" sz="1800" dirty="0"/>
          </a:p>
        </p:txBody>
      </p:sp>
      <p:sp>
        <p:nvSpPr>
          <p:cNvPr id="10" name="Text 6"/>
          <p:cNvSpPr/>
          <p:nvPr/>
        </p:nvSpPr>
        <p:spPr>
          <a:xfrm>
            <a:off x="5820728" y="3972282"/>
            <a:ext cx="2341007" cy="292537"/>
          </a:xfrm>
          <a:prstGeom prst="rect">
            <a:avLst/>
          </a:prstGeom>
          <a:noFill/>
          <a:ln/>
        </p:spPr>
        <p:txBody>
          <a:bodyPr wrap="none" lIns="0" tIns="0" rIns="0" bIns="0" rtlCol="0" anchor="t"/>
          <a:lstStyle/>
          <a:p>
            <a:pPr marL="0" indent="0" algn="l">
              <a:lnSpc>
                <a:spcPts val="2300"/>
              </a:lnSpc>
              <a:buNone/>
            </a:pPr>
            <a:r>
              <a:rPr lang="en-US" sz="1800" kern="0" spc="-55" dirty="0">
                <a:solidFill>
                  <a:srgbClr val="E5E0DF"/>
                </a:solidFill>
                <a:latin typeface="Roboto Mono Medium" pitchFamily="34" charset="0"/>
                <a:ea typeface="Roboto Mono Medium" pitchFamily="34" charset="-122"/>
                <a:cs typeface="Roboto Mono Medium" pitchFamily="34" charset="-120"/>
              </a:rPr>
              <a:t>Caches</a:t>
            </a:r>
            <a:endParaRPr lang="en-US" sz="1800" dirty="0"/>
          </a:p>
        </p:txBody>
      </p:sp>
      <p:sp>
        <p:nvSpPr>
          <p:cNvPr id="11" name="Text 7"/>
          <p:cNvSpPr/>
          <p:nvPr/>
        </p:nvSpPr>
        <p:spPr>
          <a:xfrm>
            <a:off x="5820728" y="4377095"/>
            <a:ext cx="6759893" cy="299561"/>
          </a:xfrm>
          <a:prstGeom prst="rect">
            <a:avLst/>
          </a:prstGeom>
          <a:noFill/>
          <a:ln/>
        </p:spPr>
        <p:txBody>
          <a:bodyPr wrap="none" lIns="0" tIns="0" rIns="0" bIns="0" rtlCol="0" anchor="t"/>
          <a:lstStyle/>
          <a:p>
            <a:pPr marL="0" indent="0" algn="l">
              <a:lnSpc>
                <a:spcPts val="2350"/>
              </a:lnSpc>
              <a:buNone/>
            </a:pPr>
            <a:r>
              <a:rPr lang="en-US" sz="1450" kern="0" spc="-15" dirty="0">
                <a:solidFill>
                  <a:srgbClr val="E5E0DF"/>
                </a:solidFill>
                <a:latin typeface="Roboto" pitchFamily="34" charset="0"/>
                <a:ea typeface="Roboto" pitchFamily="34" charset="-122"/>
                <a:cs typeface="Roboto" pitchFamily="34" charset="-120"/>
              </a:rPr>
              <a:t>Faster than main memory, smaller capacity, used to store frequently accessed data.</a:t>
            </a:r>
            <a:endParaRPr lang="en-US" sz="1450" dirty="0"/>
          </a:p>
        </p:txBody>
      </p:sp>
      <p:sp>
        <p:nvSpPr>
          <p:cNvPr id="12" name="Shape 8"/>
          <p:cNvSpPr/>
          <p:nvPr/>
        </p:nvSpPr>
        <p:spPr>
          <a:xfrm>
            <a:off x="5680234" y="4877753"/>
            <a:ext cx="8247936" cy="11430"/>
          </a:xfrm>
          <a:prstGeom prst="roundRect">
            <a:avLst>
              <a:gd name="adj" fmla="val 245786"/>
            </a:avLst>
          </a:prstGeom>
          <a:solidFill>
            <a:srgbClr val="595959"/>
          </a:solidFill>
          <a:ln/>
        </p:spPr>
      </p:sp>
      <p:pic>
        <p:nvPicPr>
          <p:cNvPr id="13" name="Image 2" descr="preencoded.png"/>
          <p:cNvPicPr>
            <a:picLocks noChangeAspect="1"/>
          </p:cNvPicPr>
          <p:nvPr/>
        </p:nvPicPr>
        <p:blipFill>
          <a:blip r:embed="rId5"/>
          <a:stretch>
            <a:fillRect/>
          </a:stretch>
        </p:blipFill>
        <p:spPr>
          <a:xfrm>
            <a:off x="1512808" y="4910733"/>
            <a:ext cx="4944785" cy="1078944"/>
          </a:xfrm>
          <a:prstGeom prst="rect">
            <a:avLst/>
          </a:prstGeom>
        </p:spPr>
      </p:pic>
      <p:sp>
        <p:nvSpPr>
          <p:cNvPr id="14" name="Text 9"/>
          <p:cNvSpPr/>
          <p:nvPr/>
        </p:nvSpPr>
        <p:spPr>
          <a:xfrm>
            <a:off x="3918466" y="5262920"/>
            <a:ext cx="133469" cy="374452"/>
          </a:xfrm>
          <a:prstGeom prst="rect">
            <a:avLst/>
          </a:prstGeom>
          <a:noFill/>
          <a:ln/>
        </p:spPr>
        <p:txBody>
          <a:bodyPr wrap="none" lIns="0" tIns="0" rIns="0" bIns="0" rtlCol="0" anchor="t"/>
          <a:lstStyle/>
          <a:p>
            <a:pPr marL="0" indent="0" algn="ctr">
              <a:lnSpc>
                <a:spcPts val="2900"/>
              </a:lnSpc>
              <a:buNone/>
            </a:pPr>
            <a:r>
              <a:rPr lang="en-US" sz="1800" kern="0" spc="-55" dirty="0">
                <a:solidFill>
                  <a:srgbClr val="E5E0DF"/>
                </a:solidFill>
                <a:latin typeface="Roboto Mono Medium" pitchFamily="34" charset="0"/>
                <a:ea typeface="Roboto Mono Medium" pitchFamily="34" charset="-122"/>
                <a:cs typeface="Roboto Mono Medium" pitchFamily="34" charset="-120"/>
              </a:rPr>
              <a:t>3</a:t>
            </a:r>
            <a:endParaRPr lang="en-US" sz="1800" dirty="0"/>
          </a:p>
        </p:txBody>
      </p:sp>
      <p:sp>
        <p:nvSpPr>
          <p:cNvPr id="15" name="Text 10"/>
          <p:cNvSpPr/>
          <p:nvPr/>
        </p:nvSpPr>
        <p:spPr>
          <a:xfrm>
            <a:off x="6644878" y="5098018"/>
            <a:ext cx="2341007" cy="292537"/>
          </a:xfrm>
          <a:prstGeom prst="rect">
            <a:avLst/>
          </a:prstGeom>
          <a:noFill/>
          <a:ln/>
        </p:spPr>
        <p:txBody>
          <a:bodyPr wrap="none" lIns="0" tIns="0" rIns="0" bIns="0" rtlCol="0" anchor="t"/>
          <a:lstStyle/>
          <a:p>
            <a:pPr marL="0" indent="0" algn="l">
              <a:lnSpc>
                <a:spcPts val="2300"/>
              </a:lnSpc>
              <a:buNone/>
            </a:pPr>
            <a:r>
              <a:rPr lang="en-US" sz="1800" kern="0" spc="-55" dirty="0">
                <a:solidFill>
                  <a:srgbClr val="E5E0DF"/>
                </a:solidFill>
                <a:latin typeface="Roboto Mono Medium" pitchFamily="34" charset="0"/>
                <a:ea typeface="Roboto Mono Medium" pitchFamily="34" charset="-122"/>
                <a:cs typeface="Roboto Mono Medium" pitchFamily="34" charset="-120"/>
              </a:rPr>
              <a:t>Main Memory</a:t>
            </a:r>
            <a:endParaRPr lang="en-US" sz="1800" dirty="0"/>
          </a:p>
        </p:txBody>
      </p:sp>
      <p:sp>
        <p:nvSpPr>
          <p:cNvPr id="16" name="Text 11"/>
          <p:cNvSpPr/>
          <p:nvPr/>
        </p:nvSpPr>
        <p:spPr>
          <a:xfrm>
            <a:off x="6644878" y="5502831"/>
            <a:ext cx="5906333" cy="299561"/>
          </a:xfrm>
          <a:prstGeom prst="rect">
            <a:avLst/>
          </a:prstGeom>
          <a:noFill/>
          <a:ln/>
        </p:spPr>
        <p:txBody>
          <a:bodyPr wrap="none" lIns="0" tIns="0" rIns="0" bIns="0" rtlCol="0" anchor="t"/>
          <a:lstStyle/>
          <a:p>
            <a:pPr marL="0" indent="0" algn="l">
              <a:lnSpc>
                <a:spcPts val="2350"/>
              </a:lnSpc>
              <a:buNone/>
            </a:pPr>
            <a:r>
              <a:rPr lang="en-US" sz="1450" kern="0" spc="-15" dirty="0">
                <a:solidFill>
                  <a:srgbClr val="E5E0DF"/>
                </a:solidFill>
                <a:latin typeface="Roboto" pitchFamily="34" charset="0"/>
                <a:ea typeface="Roboto" pitchFamily="34" charset="-122"/>
                <a:cs typeface="Roboto" pitchFamily="34" charset="-120"/>
              </a:rPr>
              <a:t>Primary storage for program instructions and data, accessed by the CPU.</a:t>
            </a:r>
            <a:endParaRPr lang="en-US" sz="1450" dirty="0"/>
          </a:p>
        </p:txBody>
      </p:sp>
      <p:sp>
        <p:nvSpPr>
          <p:cNvPr id="17" name="Shape 12"/>
          <p:cNvSpPr/>
          <p:nvPr/>
        </p:nvSpPr>
        <p:spPr>
          <a:xfrm>
            <a:off x="6504384" y="6003488"/>
            <a:ext cx="7423785" cy="11430"/>
          </a:xfrm>
          <a:prstGeom prst="roundRect">
            <a:avLst>
              <a:gd name="adj" fmla="val 245786"/>
            </a:avLst>
          </a:prstGeom>
          <a:solidFill>
            <a:srgbClr val="595959"/>
          </a:solidFill>
          <a:ln/>
        </p:spPr>
      </p:sp>
      <p:pic>
        <p:nvPicPr>
          <p:cNvPr id="18" name="Image 3" descr="preencoded.png"/>
          <p:cNvPicPr>
            <a:picLocks noChangeAspect="1"/>
          </p:cNvPicPr>
          <p:nvPr/>
        </p:nvPicPr>
        <p:blipFill>
          <a:blip r:embed="rId6"/>
          <a:stretch>
            <a:fillRect/>
          </a:stretch>
        </p:blipFill>
        <p:spPr>
          <a:xfrm>
            <a:off x="688658" y="6036469"/>
            <a:ext cx="6593086" cy="1078944"/>
          </a:xfrm>
          <a:prstGeom prst="rect">
            <a:avLst/>
          </a:prstGeom>
        </p:spPr>
      </p:pic>
      <p:sp>
        <p:nvSpPr>
          <p:cNvPr id="19" name="Text 13"/>
          <p:cNvSpPr/>
          <p:nvPr/>
        </p:nvSpPr>
        <p:spPr>
          <a:xfrm>
            <a:off x="3918347" y="6388656"/>
            <a:ext cx="133469" cy="374452"/>
          </a:xfrm>
          <a:prstGeom prst="rect">
            <a:avLst/>
          </a:prstGeom>
          <a:noFill/>
          <a:ln/>
        </p:spPr>
        <p:txBody>
          <a:bodyPr wrap="none" lIns="0" tIns="0" rIns="0" bIns="0" rtlCol="0" anchor="t"/>
          <a:lstStyle/>
          <a:p>
            <a:pPr marL="0" indent="0" algn="ctr">
              <a:lnSpc>
                <a:spcPts val="2900"/>
              </a:lnSpc>
              <a:buNone/>
            </a:pPr>
            <a:r>
              <a:rPr lang="en-US" sz="1800" kern="0" spc="-55" dirty="0">
                <a:solidFill>
                  <a:srgbClr val="E5E0DF"/>
                </a:solidFill>
                <a:latin typeface="Roboto Mono Medium" pitchFamily="34" charset="0"/>
                <a:ea typeface="Roboto Mono Medium" pitchFamily="34" charset="-122"/>
                <a:cs typeface="Roboto Mono Medium" pitchFamily="34" charset="-120"/>
              </a:rPr>
              <a:t>4</a:t>
            </a:r>
            <a:endParaRPr lang="en-US" sz="1800" dirty="0"/>
          </a:p>
        </p:txBody>
      </p:sp>
      <p:sp>
        <p:nvSpPr>
          <p:cNvPr id="20" name="Text 14"/>
          <p:cNvSpPr/>
          <p:nvPr/>
        </p:nvSpPr>
        <p:spPr>
          <a:xfrm>
            <a:off x="7469029" y="6223754"/>
            <a:ext cx="2341007" cy="292537"/>
          </a:xfrm>
          <a:prstGeom prst="rect">
            <a:avLst/>
          </a:prstGeom>
          <a:noFill/>
          <a:ln/>
        </p:spPr>
        <p:txBody>
          <a:bodyPr wrap="none" lIns="0" tIns="0" rIns="0" bIns="0" rtlCol="0" anchor="t"/>
          <a:lstStyle/>
          <a:p>
            <a:pPr marL="0" indent="0" algn="l">
              <a:lnSpc>
                <a:spcPts val="2300"/>
              </a:lnSpc>
              <a:buNone/>
            </a:pPr>
            <a:r>
              <a:rPr lang="en-US" sz="1800" kern="0" spc="-55" dirty="0">
                <a:solidFill>
                  <a:srgbClr val="E5E0DF"/>
                </a:solidFill>
                <a:latin typeface="Roboto Mono Medium" pitchFamily="34" charset="0"/>
                <a:ea typeface="Roboto Mono Medium" pitchFamily="34" charset="-122"/>
                <a:cs typeface="Roboto Mono Medium" pitchFamily="34" charset="-120"/>
              </a:rPr>
              <a:t>Secondary Storage</a:t>
            </a:r>
            <a:endParaRPr lang="en-US" sz="1800" dirty="0"/>
          </a:p>
        </p:txBody>
      </p:sp>
      <p:sp>
        <p:nvSpPr>
          <p:cNvPr id="21" name="Text 15"/>
          <p:cNvSpPr/>
          <p:nvPr/>
        </p:nvSpPr>
        <p:spPr>
          <a:xfrm>
            <a:off x="7469029" y="6628567"/>
            <a:ext cx="6208276" cy="299561"/>
          </a:xfrm>
          <a:prstGeom prst="rect">
            <a:avLst/>
          </a:prstGeom>
          <a:noFill/>
          <a:ln/>
        </p:spPr>
        <p:txBody>
          <a:bodyPr wrap="none" lIns="0" tIns="0" rIns="0" bIns="0" rtlCol="0" anchor="t"/>
          <a:lstStyle/>
          <a:p>
            <a:pPr marL="0" indent="0" algn="l">
              <a:lnSpc>
                <a:spcPts val="2350"/>
              </a:lnSpc>
              <a:buNone/>
            </a:pPr>
            <a:r>
              <a:rPr lang="en-US" sz="1450" kern="0" spc="-15" dirty="0">
                <a:solidFill>
                  <a:srgbClr val="E5E0DF"/>
                </a:solidFill>
                <a:latin typeface="Roboto" pitchFamily="34" charset="0"/>
                <a:ea typeface="Roboto" pitchFamily="34" charset="-122"/>
                <a:cs typeface="Roboto" pitchFamily="34" charset="-120"/>
              </a:rPr>
              <a:t>Persistent storage for data, slower access, used for long-term data retention.</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85511"/>
            <a:ext cx="13042821" cy="1417558"/>
          </a:xfrm>
          <a:prstGeom prst="rect">
            <a:avLst/>
          </a:prstGeom>
          <a:noFill/>
          <a:ln/>
        </p:spPr>
        <p:txBody>
          <a:bodyPr wrap="square" lIns="0" tIns="0" rIns="0" bIns="0" rtlCol="0" anchor="t"/>
          <a:lstStyle/>
          <a:p>
            <a:pPr marL="0" indent="0">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Instruction Set Architecture (ISA): The Language of the CPU</a:t>
            </a:r>
            <a:endParaRPr lang="en-US" sz="4450" dirty="0"/>
          </a:p>
        </p:txBody>
      </p:sp>
      <p:sp>
        <p:nvSpPr>
          <p:cNvPr id="3" name="Text 1"/>
          <p:cNvSpPr/>
          <p:nvPr/>
        </p:nvSpPr>
        <p:spPr>
          <a:xfrm>
            <a:off x="793790" y="4170045"/>
            <a:ext cx="3715583" cy="354330"/>
          </a:xfrm>
          <a:prstGeom prst="rect">
            <a:avLst/>
          </a:prstGeom>
          <a:noFill/>
          <a:ln/>
        </p:spPr>
        <p:txBody>
          <a:bodyPr wrap="none" lIns="0" tIns="0" rIns="0" bIns="0" rtlCol="0" anchor="t"/>
          <a:lstStyle/>
          <a:p>
            <a:pPr marL="0" indent="0">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Defining the Operations</a:t>
            </a:r>
            <a:endParaRPr lang="en-US" sz="2200" dirty="0"/>
          </a:p>
        </p:txBody>
      </p:sp>
      <p:sp>
        <p:nvSpPr>
          <p:cNvPr id="4" name="Text 2"/>
          <p:cNvSpPr/>
          <p:nvPr/>
        </p:nvSpPr>
        <p:spPr>
          <a:xfrm>
            <a:off x="793790" y="4751189"/>
            <a:ext cx="6244709" cy="1088708"/>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The ISA defines the set of instructions that a CPU can understand and execute. It dictates the format of instructions, their operands, and the operations they perform.</a:t>
            </a:r>
            <a:endParaRPr lang="en-US" sz="1750" dirty="0"/>
          </a:p>
        </p:txBody>
      </p:sp>
      <p:sp>
        <p:nvSpPr>
          <p:cNvPr id="5" name="Text 3"/>
          <p:cNvSpPr/>
          <p:nvPr/>
        </p:nvSpPr>
        <p:spPr>
          <a:xfrm>
            <a:off x="7599521" y="4170045"/>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Bridging the Gap</a:t>
            </a:r>
            <a:endParaRPr lang="en-US" sz="2200" dirty="0"/>
          </a:p>
        </p:txBody>
      </p:sp>
      <p:sp>
        <p:nvSpPr>
          <p:cNvPr id="6" name="Text 4"/>
          <p:cNvSpPr/>
          <p:nvPr/>
        </p:nvSpPr>
        <p:spPr>
          <a:xfrm>
            <a:off x="7599521" y="4751189"/>
            <a:ext cx="6244709" cy="1088708"/>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The ISA acts as a bridge between the high-level programming languages used by developers and the low-level instructions that the CPU can execute.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marL="0" indent="0">
              <a:lnSpc>
                <a:spcPts val="5400"/>
              </a:lnSpc>
              <a:buNone/>
            </a:pPr>
            <a:r>
              <a:rPr lang="en-US" sz="4300" kern="0" spc="-130" dirty="0">
                <a:solidFill>
                  <a:srgbClr val="FFFFFF"/>
                </a:solidFill>
                <a:latin typeface="Roboto Mono Medium" pitchFamily="34" charset="0"/>
                <a:ea typeface="Roboto Mono Medium" pitchFamily="34" charset="-122"/>
                <a:cs typeface="Roboto Mono Medium" pitchFamily="34" charset="-120"/>
              </a:rPr>
              <a:t>Bus Systems: The Communication Channels</a:t>
            </a:r>
            <a:endParaRPr lang="en-US" sz="4300" dirty="0"/>
          </a:p>
        </p:txBody>
      </p:sp>
      <p:pic>
        <p:nvPicPr>
          <p:cNvPr id="4" name="Image 1" descr="preencoded.png"/>
          <p:cNvPicPr>
            <a:picLocks noChangeAspect="1"/>
          </p:cNvPicPr>
          <p:nvPr/>
        </p:nvPicPr>
        <p:blipFill>
          <a:blip r:embed="rId4"/>
          <a:stretch>
            <a:fillRect/>
          </a:stretch>
        </p:blipFill>
        <p:spPr>
          <a:xfrm>
            <a:off x="773073" y="2319933"/>
            <a:ext cx="1104424" cy="1767126"/>
          </a:xfrm>
          <a:prstGeom prst="rect">
            <a:avLst/>
          </a:prstGeom>
        </p:spPr>
      </p:pic>
      <p:sp>
        <p:nvSpPr>
          <p:cNvPr id="5" name="Text 1"/>
          <p:cNvSpPr/>
          <p:nvPr/>
        </p:nvSpPr>
        <p:spPr>
          <a:xfrm>
            <a:off x="2208728" y="2540794"/>
            <a:ext cx="2761178" cy="345043"/>
          </a:xfrm>
          <a:prstGeom prst="rect">
            <a:avLst/>
          </a:prstGeom>
          <a:noFill/>
          <a:ln/>
        </p:spPr>
        <p:txBody>
          <a:bodyPr wrap="none" lIns="0" tIns="0" rIns="0" bIns="0" rtlCol="0" anchor="t"/>
          <a:lstStyle/>
          <a:p>
            <a:pPr marL="0" indent="0" algn="l">
              <a:lnSpc>
                <a:spcPts val="2700"/>
              </a:lnSpc>
              <a:buNone/>
            </a:pPr>
            <a:r>
              <a:rPr lang="en-US" sz="2150" kern="0" spc="-65" dirty="0">
                <a:solidFill>
                  <a:srgbClr val="E5E0DF"/>
                </a:solidFill>
                <a:latin typeface="Roboto Mono Medium" pitchFamily="34" charset="0"/>
                <a:ea typeface="Roboto Mono Medium" pitchFamily="34" charset="-122"/>
                <a:cs typeface="Roboto Mono Medium" pitchFamily="34" charset="-120"/>
              </a:rPr>
              <a:t>Data Bus</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marL="0" indent="0" algn="l">
              <a:lnSpc>
                <a:spcPts val="2750"/>
              </a:lnSpc>
              <a:buNone/>
            </a:pPr>
            <a:r>
              <a:rPr lang="en-US" sz="1700" kern="0" spc="-17" dirty="0">
                <a:solidFill>
                  <a:srgbClr val="E5E0DF"/>
                </a:solidFill>
                <a:latin typeface="Roboto" pitchFamily="34" charset="0"/>
                <a:ea typeface="Roboto" pitchFamily="34" charset="-122"/>
                <a:cs typeface="Roboto" pitchFamily="34" charset="-120"/>
              </a:rPr>
              <a:t>Carries data between different components, facilitating data transfers.</a:t>
            </a:r>
            <a:endParaRPr lang="en-US" sz="1700" dirty="0"/>
          </a:p>
        </p:txBody>
      </p:sp>
      <p:pic>
        <p:nvPicPr>
          <p:cNvPr id="7" name="Image 2" descr="preencoded.png"/>
          <p:cNvPicPr>
            <a:picLocks noChangeAspect="1"/>
          </p:cNvPicPr>
          <p:nvPr/>
        </p:nvPicPr>
        <p:blipFill>
          <a:blip r:embed="rId5"/>
          <a:stretch>
            <a:fillRect/>
          </a:stretch>
        </p:blipFill>
        <p:spPr>
          <a:xfrm>
            <a:off x="773073" y="4087058"/>
            <a:ext cx="1104424" cy="1767126"/>
          </a:xfrm>
          <a:prstGeom prst="rect">
            <a:avLst/>
          </a:prstGeom>
        </p:spPr>
      </p:pic>
      <p:sp>
        <p:nvSpPr>
          <p:cNvPr id="8" name="Text 3"/>
          <p:cNvSpPr/>
          <p:nvPr/>
        </p:nvSpPr>
        <p:spPr>
          <a:xfrm>
            <a:off x="2208728" y="4307919"/>
            <a:ext cx="2761178" cy="345043"/>
          </a:xfrm>
          <a:prstGeom prst="rect">
            <a:avLst/>
          </a:prstGeom>
          <a:noFill/>
          <a:ln/>
        </p:spPr>
        <p:txBody>
          <a:bodyPr wrap="none" lIns="0" tIns="0" rIns="0" bIns="0" rtlCol="0" anchor="t"/>
          <a:lstStyle/>
          <a:p>
            <a:pPr marL="0" indent="0" algn="l">
              <a:lnSpc>
                <a:spcPts val="2700"/>
              </a:lnSpc>
              <a:buNone/>
            </a:pPr>
            <a:r>
              <a:rPr lang="en-US" sz="2150" kern="0" spc="-65" dirty="0">
                <a:solidFill>
                  <a:srgbClr val="E5E0DF"/>
                </a:solidFill>
                <a:latin typeface="Roboto Mono Medium" pitchFamily="34" charset="0"/>
                <a:ea typeface="Roboto Mono Medium" pitchFamily="34" charset="-122"/>
                <a:cs typeface="Roboto Mono Medium" pitchFamily="34" charset="-120"/>
              </a:rPr>
              <a:t>Address Bus</a:t>
            </a: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marL="0" indent="0" algn="l">
              <a:lnSpc>
                <a:spcPts val="2750"/>
              </a:lnSpc>
              <a:buNone/>
            </a:pPr>
            <a:r>
              <a:rPr lang="en-US" sz="1700" kern="0" spc="-17" dirty="0">
                <a:solidFill>
                  <a:srgbClr val="E5E0DF"/>
                </a:solidFill>
                <a:latin typeface="Roboto" pitchFamily="34" charset="0"/>
                <a:ea typeface="Roboto" pitchFamily="34" charset="-122"/>
                <a:cs typeface="Roboto" pitchFamily="34" charset="-120"/>
              </a:rPr>
              <a:t>Transmits memory addresses, enabling the CPU to access specific memory locations.</a:t>
            </a:r>
            <a:endParaRPr lang="en-US" sz="1700" dirty="0"/>
          </a:p>
        </p:txBody>
      </p:sp>
      <p:pic>
        <p:nvPicPr>
          <p:cNvPr id="10" name="Image 3" descr="preencoded.png"/>
          <p:cNvPicPr>
            <a:picLocks noChangeAspect="1"/>
          </p:cNvPicPr>
          <p:nvPr/>
        </p:nvPicPr>
        <p:blipFill>
          <a:blip r:embed="rId6"/>
          <a:stretch>
            <a:fillRect/>
          </a:stretch>
        </p:blipFill>
        <p:spPr>
          <a:xfrm>
            <a:off x="773073" y="5854184"/>
            <a:ext cx="1104424" cy="1767126"/>
          </a:xfrm>
          <a:prstGeom prst="rect">
            <a:avLst/>
          </a:prstGeom>
        </p:spPr>
      </p:pic>
      <p:sp>
        <p:nvSpPr>
          <p:cNvPr id="11" name="Text 5"/>
          <p:cNvSpPr/>
          <p:nvPr/>
        </p:nvSpPr>
        <p:spPr>
          <a:xfrm>
            <a:off x="2208728" y="6075045"/>
            <a:ext cx="2761178" cy="345043"/>
          </a:xfrm>
          <a:prstGeom prst="rect">
            <a:avLst/>
          </a:prstGeom>
          <a:noFill/>
          <a:ln/>
        </p:spPr>
        <p:txBody>
          <a:bodyPr wrap="none" lIns="0" tIns="0" rIns="0" bIns="0" rtlCol="0" anchor="t"/>
          <a:lstStyle/>
          <a:p>
            <a:pPr marL="0" indent="0" algn="l">
              <a:lnSpc>
                <a:spcPts val="2700"/>
              </a:lnSpc>
              <a:buNone/>
            </a:pPr>
            <a:r>
              <a:rPr lang="en-US" sz="2150" kern="0" spc="-65" dirty="0">
                <a:solidFill>
                  <a:srgbClr val="E5E0DF"/>
                </a:solidFill>
                <a:latin typeface="Roboto Mono Medium" pitchFamily="34" charset="0"/>
                <a:ea typeface="Roboto Mono Medium" pitchFamily="34" charset="-122"/>
                <a:cs typeface="Roboto Mono Medium" pitchFamily="34" charset="-120"/>
              </a:rPr>
              <a:t>Control Bus</a:t>
            </a:r>
            <a:endParaRPr lang="en-US" sz="2150" dirty="0"/>
          </a:p>
        </p:txBody>
      </p:sp>
      <p:sp>
        <p:nvSpPr>
          <p:cNvPr id="12" name="Text 6"/>
          <p:cNvSpPr/>
          <p:nvPr/>
        </p:nvSpPr>
        <p:spPr>
          <a:xfrm>
            <a:off x="2208728" y="6552605"/>
            <a:ext cx="6162199" cy="706755"/>
          </a:xfrm>
          <a:prstGeom prst="rect">
            <a:avLst/>
          </a:prstGeom>
          <a:noFill/>
          <a:ln/>
        </p:spPr>
        <p:txBody>
          <a:bodyPr wrap="square" lIns="0" tIns="0" rIns="0" bIns="0" rtlCol="0" anchor="t"/>
          <a:lstStyle/>
          <a:p>
            <a:pPr marL="0" indent="0" algn="l">
              <a:lnSpc>
                <a:spcPts val="2750"/>
              </a:lnSpc>
              <a:buNone/>
            </a:pPr>
            <a:r>
              <a:rPr lang="en-US" sz="1700" kern="0" spc="-17" dirty="0">
                <a:solidFill>
                  <a:srgbClr val="E5E0DF"/>
                </a:solidFill>
                <a:latin typeface="Roboto" pitchFamily="34" charset="0"/>
                <a:ea typeface="Roboto" pitchFamily="34" charset="-122"/>
                <a:cs typeface="Roboto" pitchFamily="34" charset="-120"/>
              </a:rPr>
              <a:t>Controls the flow of data and instructions, synchronizing operations between components.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48551"/>
            <a:ext cx="13042821" cy="1417558"/>
          </a:xfrm>
          <a:prstGeom prst="rect">
            <a:avLst/>
          </a:prstGeom>
          <a:noFill/>
          <a:ln/>
        </p:spPr>
        <p:txBody>
          <a:bodyPr wrap="square" lIns="0" tIns="0" rIns="0" bIns="0" rtlCol="0" anchor="t"/>
          <a:lstStyle/>
          <a:p>
            <a:pPr marL="0" indent="0">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Input/Output (I/O) Systems: Interfacing with the Outside World</a:t>
            </a:r>
            <a:endParaRPr lang="en-US" sz="4450" dirty="0"/>
          </a:p>
        </p:txBody>
      </p:sp>
      <p:pic>
        <p:nvPicPr>
          <p:cNvPr id="4" name="Image 1" descr="preencoded.png"/>
          <p:cNvPicPr>
            <a:picLocks noChangeAspect="1"/>
          </p:cNvPicPr>
          <p:nvPr/>
        </p:nvPicPr>
        <p:blipFill>
          <a:blip r:embed="rId4"/>
          <a:stretch>
            <a:fillRect/>
          </a:stretch>
        </p:blipFill>
        <p:spPr>
          <a:xfrm>
            <a:off x="793790" y="5406271"/>
            <a:ext cx="566976" cy="566976"/>
          </a:xfrm>
          <a:prstGeom prst="rect">
            <a:avLst/>
          </a:prstGeom>
        </p:spPr>
      </p:pic>
      <p:sp>
        <p:nvSpPr>
          <p:cNvPr id="5" name="Text 1"/>
          <p:cNvSpPr/>
          <p:nvPr/>
        </p:nvSpPr>
        <p:spPr>
          <a:xfrm>
            <a:off x="793790" y="6200061"/>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Keyboard</a:t>
            </a:r>
            <a:endParaRPr lang="en-US" sz="2200" dirty="0"/>
          </a:p>
        </p:txBody>
      </p:sp>
      <p:sp>
        <p:nvSpPr>
          <p:cNvPr id="6" name="Text 2"/>
          <p:cNvSpPr/>
          <p:nvPr/>
        </p:nvSpPr>
        <p:spPr>
          <a:xfrm>
            <a:off x="793790" y="6690479"/>
            <a:ext cx="3005495" cy="725805"/>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Allows users to input text and commands.</a:t>
            </a:r>
            <a:endParaRPr lang="en-US" sz="1750" dirty="0"/>
          </a:p>
        </p:txBody>
      </p:sp>
      <p:pic>
        <p:nvPicPr>
          <p:cNvPr id="7" name="Image 2" descr="preencoded.png"/>
          <p:cNvPicPr>
            <a:picLocks noChangeAspect="1"/>
          </p:cNvPicPr>
          <p:nvPr/>
        </p:nvPicPr>
        <p:blipFill>
          <a:blip r:embed="rId5"/>
          <a:stretch>
            <a:fillRect/>
          </a:stretch>
        </p:blipFill>
        <p:spPr>
          <a:xfrm>
            <a:off x="4139446" y="5406271"/>
            <a:ext cx="566976" cy="566976"/>
          </a:xfrm>
          <a:prstGeom prst="rect">
            <a:avLst/>
          </a:prstGeom>
        </p:spPr>
      </p:pic>
      <p:sp>
        <p:nvSpPr>
          <p:cNvPr id="8" name="Text 3"/>
          <p:cNvSpPr/>
          <p:nvPr/>
        </p:nvSpPr>
        <p:spPr>
          <a:xfrm>
            <a:off x="4139446" y="6200061"/>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Mouse</a:t>
            </a:r>
            <a:endParaRPr lang="en-US" sz="2200" dirty="0"/>
          </a:p>
        </p:txBody>
      </p:sp>
      <p:sp>
        <p:nvSpPr>
          <p:cNvPr id="9" name="Text 4"/>
          <p:cNvSpPr/>
          <p:nvPr/>
        </p:nvSpPr>
        <p:spPr>
          <a:xfrm>
            <a:off x="4139446" y="6690479"/>
            <a:ext cx="3005614" cy="725805"/>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Provides a graphical interface for user interaction.</a:t>
            </a:r>
            <a:endParaRPr lang="en-US" sz="1750" dirty="0"/>
          </a:p>
        </p:txBody>
      </p:sp>
      <p:pic>
        <p:nvPicPr>
          <p:cNvPr id="10" name="Image 3" descr="preencoded.png"/>
          <p:cNvPicPr>
            <a:picLocks noChangeAspect="1"/>
          </p:cNvPicPr>
          <p:nvPr/>
        </p:nvPicPr>
        <p:blipFill>
          <a:blip r:embed="rId6"/>
          <a:stretch>
            <a:fillRect/>
          </a:stretch>
        </p:blipFill>
        <p:spPr>
          <a:xfrm>
            <a:off x="7485221" y="5406271"/>
            <a:ext cx="566976" cy="566976"/>
          </a:xfrm>
          <a:prstGeom prst="rect">
            <a:avLst/>
          </a:prstGeom>
        </p:spPr>
      </p:pic>
      <p:sp>
        <p:nvSpPr>
          <p:cNvPr id="11" name="Text 5"/>
          <p:cNvSpPr/>
          <p:nvPr/>
        </p:nvSpPr>
        <p:spPr>
          <a:xfrm>
            <a:off x="7485221" y="6200061"/>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Monitor</a:t>
            </a:r>
            <a:endParaRPr lang="en-US" sz="2200" dirty="0"/>
          </a:p>
        </p:txBody>
      </p:sp>
      <p:sp>
        <p:nvSpPr>
          <p:cNvPr id="12" name="Text 6"/>
          <p:cNvSpPr/>
          <p:nvPr/>
        </p:nvSpPr>
        <p:spPr>
          <a:xfrm>
            <a:off x="7485221" y="6690479"/>
            <a:ext cx="3005614" cy="725805"/>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Displays visual output from the computer.</a:t>
            </a:r>
            <a:endParaRPr lang="en-US" sz="1750" dirty="0"/>
          </a:p>
        </p:txBody>
      </p:sp>
      <p:pic>
        <p:nvPicPr>
          <p:cNvPr id="13" name="Image 4" descr="preencoded.png"/>
          <p:cNvPicPr>
            <a:picLocks noChangeAspect="1"/>
          </p:cNvPicPr>
          <p:nvPr/>
        </p:nvPicPr>
        <p:blipFill>
          <a:blip r:embed="rId7"/>
          <a:stretch>
            <a:fillRect/>
          </a:stretch>
        </p:blipFill>
        <p:spPr>
          <a:xfrm>
            <a:off x="10830997" y="5406271"/>
            <a:ext cx="566976" cy="566976"/>
          </a:xfrm>
          <a:prstGeom prst="rect">
            <a:avLst/>
          </a:prstGeom>
        </p:spPr>
      </p:pic>
      <p:sp>
        <p:nvSpPr>
          <p:cNvPr id="14" name="Text 7"/>
          <p:cNvSpPr/>
          <p:nvPr/>
        </p:nvSpPr>
        <p:spPr>
          <a:xfrm>
            <a:off x="10830997" y="6200061"/>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Printer</a:t>
            </a:r>
            <a:endParaRPr lang="en-US" sz="2200" dirty="0"/>
          </a:p>
        </p:txBody>
      </p:sp>
      <p:sp>
        <p:nvSpPr>
          <p:cNvPr id="15" name="Text 8"/>
          <p:cNvSpPr/>
          <p:nvPr/>
        </p:nvSpPr>
        <p:spPr>
          <a:xfrm>
            <a:off x="10830997" y="6690479"/>
            <a:ext cx="3005614" cy="725805"/>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Produces hard copies of documents and images.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5175" y="534114"/>
            <a:ext cx="7786449" cy="1818442"/>
          </a:xfrm>
          <a:prstGeom prst="rect">
            <a:avLst/>
          </a:prstGeom>
          <a:noFill/>
          <a:ln/>
        </p:spPr>
        <p:txBody>
          <a:bodyPr wrap="square" lIns="0" tIns="0" rIns="0" bIns="0" rtlCol="0" anchor="t"/>
          <a:lstStyle/>
          <a:p>
            <a:pPr marL="0" indent="0">
              <a:lnSpc>
                <a:spcPts val="4750"/>
              </a:lnSpc>
              <a:buNone/>
            </a:pPr>
            <a:r>
              <a:rPr lang="en-US" sz="3800" kern="0" spc="-115" dirty="0">
                <a:solidFill>
                  <a:srgbClr val="FFFFFF"/>
                </a:solidFill>
                <a:latin typeface="Roboto Mono Medium" pitchFamily="34" charset="0"/>
                <a:ea typeface="Roboto Mono Medium" pitchFamily="34" charset="-122"/>
                <a:cs typeface="Roboto Mono Medium" pitchFamily="34" charset="-120"/>
              </a:rPr>
              <a:t>Pipelining: Improving Performance through Parallelism</a:t>
            </a:r>
            <a:endParaRPr lang="en-US" sz="3800" dirty="0"/>
          </a:p>
        </p:txBody>
      </p:sp>
      <p:sp>
        <p:nvSpPr>
          <p:cNvPr id="4" name="Shape 1"/>
          <p:cNvSpPr/>
          <p:nvPr/>
        </p:nvSpPr>
        <p:spPr>
          <a:xfrm>
            <a:off x="6444615" y="2643426"/>
            <a:ext cx="22860" cy="5051941"/>
          </a:xfrm>
          <a:prstGeom prst="roundRect">
            <a:avLst>
              <a:gd name="adj" fmla="val 127272"/>
            </a:avLst>
          </a:prstGeom>
          <a:solidFill>
            <a:srgbClr val="595959"/>
          </a:solidFill>
          <a:ln/>
        </p:spPr>
      </p:sp>
      <p:sp>
        <p:nvSpPr>
          <p:cNvPr id="5" name="Shape 2"/>
          <p:cNvSpPr/>
          <p:nvPr/>
        </p:nvSpPr>
        <p:spPr>
          <a:xfrm>
            <a:off x="6651367" y="3068241"/>
            <a:ext cx="678775" cy="22860"/>
          </a:xfrm>
          <a:prstGeom prst="roundRect">
            <a:avLst>
              <a:gd name="adj" fmla="val 127272"/>
            </a:avLst>
          </a:prstGeom>
          <a:solidFill>
            <a:srgbClr val="595959"/>
          </a:solidFill>
          <a:ln/>
        </p:spPr>
      </p:sp>
      <p:sp>
        <p:nvSpPr>
          <p:cNvPr id="6" name="Shape 3"/>
          <p:cNvSpPr/>
          <p:nvPr/>
        </p:nvSpPr>
        <p:spPr>
          <a:xfrm>
            <a:off x="6237863" y="2861548"/>
            <a:ext cx="436364" cy="436364"/>
          </a:xfrm>
          <a:prstGeom prst="roundRect">
            <a:avLst>
              <a:gd name="adj" fmla="val 6667"/>
            </a:avLst>
          </a:prstGeom>
          <a:solidFill>
            <a:srgbClr val="404040"/>
          </a:solidFill>
          <a:ln/>
        </p:spPr>
      </p:sp>
      <p:sp>
        <p:nvSpPr>
          <p:cNvPr id="7" name="Text 4"/>
          <p:cNvSpPr/>
          <p:nvPr/>
        </p:nvSpPr>
        <p:spPr>
          <a:xfrm>
            <a:off x="6373118" y="2934176"/>
            <a:ext cx="165854" cy="290989"/>
          </a:xfrm>
          <a:prstGeom prst="rect">
            <a:avLst/>
          </a:prstGeom>
          <a:noFill/>
          <a:ln/>
        </p:spPr>
        <p:txBody>
          <a:bodyPr wrap="none" lIns="0" tIns="0" rIns="0" bIns="0" rtlCol="0" anchor="t"/>
          <a:lstStyle/>
          <a:p>
            <a:pPr marL="0" indent="0" algn="ctr">
              <a:lnSpc>
                <a:spcPts val="2250"/>
              </a:lnSpc>
              <a:buNone/>
            </a:pPr>
            <a:r>
              <a:rPr lang="en-US" sz="2250" kern="0" spc="-69" dirty="0">
                <a:solidFill>
                  <a:srgbClr val="E5E0DF"/>
                </a:solidFill>
                <a:latin typeface="Roboto Mono Medium" pitchFamily="34" charset="0"/>
                <a:ea typeface="Roboto Mono Medium" pitchFamily="34" charset="-122"/>
                <a:cs typeface="Roboto Mono Medium" pitchFamily="34" charset="-120"/>
              </a:rPr>
              <a:t>1</a:t>
            </a:r>
            <a:endParaRPr lang="en-US" sz="2250" dirty="0"/>
          </a:p>
        </p:txBody>
      </p:sp>
      <p:sp>
        <p:nvSpPr>
          <p:cNvPr id="8" name="Text 5"/>
          <p:cNvSpPr/>
          <p:nvPr/>
        </p:nvSpPr>
        <p:spPr>
          <a:xfrm>
            <a:off x="7522726" y="2837378"/>
            <a:ext cx="2424470" cy="303014"/>
          </a:xfrm>
          <a:prstGeom prst="rect">
            <a:avLst/>
          </a:prstGeom>
          <a:noFill/>
          <a:ln/>
        </p:spPr>
        <p:txBody>
          <a:bodyPr wrap="none" lIns="0" tIns="0" rIns="0" bIns="0" rtlCol="0" anchor="t"/>
          <a:lstStyle/>
          <a:p>
            <a:pPr marL="0" indent="0" algn="l">
              <a:lnSpc>
                <a:spcPts val="2350"/>
              </a:lnSpc>
              <a:buNone/>
            </a:pPr>
            <a:r>
              <a:rPr lang="en-US" sz="1900" kern="0" spc="-57" dirty="0">
                <a:solidFill>
                  <a:srgbClr val="E5E0DF"/>
                </a:solidFill>
                <a:latin typeface="Roboto Mono Medium" pitchFamily="34" charset="0"/>
                <a:ea typeface="Roboto Mono Medium" pitchFamily="34" charset="-122"/>
                <a:cs typeface="Roboto Mono Medium" pitchFamily="34" charset="-120"/>
              </a:rPr>
              <a:t>Instruction Fetch</a:t>
            </a:r>
            <a:endParaRPr lang="en-US" sz="1900" dirty="0"/>
          </a:p>
        </p:txBody>
      </p:sp>
      <p:sp>
        <p:nvSpPr>
          <p:cNvPr id="9" name="Text 6"/>
          <p:cNvSpPr/>
          <p:nvPr/>
        </p:nvSpPr>
        <p:spPr>
          <a:xfrm>
            <a:off x="7522726" y="3256717"/>
            <a:ext cx="6428899" cy="310277"/>
          </a:xfrm>
          <a:prstGeom prst="rect">
            <a:avLst/>
          </a:prstGeom>
          <a:noFill/>
          <a:ln/>
        </p:spPr>
        <p:txBody>
          <a:bodyPr wrap="none" lIns="0" tIns="0" rIns="0" bIns="0" rtlCol="0" anchor="t"/>
          <a:lstStyle/>
          <a:p>
            <a:pPr marL="0" indent="0" algn="l">
              <a:lnSpc>
                <a:spcPts val="2400"/>
              </a:lnSpc>
              <a:buNone/>
            </a:pPr>
            <a:r>
              <a:rPr lang="en-US" sz="1500" kern="0" spc="-15" dirty="0">
                <a:solidFill>
                  <a:srgbClr val="E5E0DF"/>
                </a:solidFill>
                <a:latin typeface="Roboto" pitchFamily="34" charset="0"/>
                <a:ea typeface="Roboto" pitchFamily="34" charset="-122"/>
                <a:cs typeface="Roboto" pitchFamily="34" charset="-120"/>
              </a:rPr>
              <a:t>Fetches instructions from memory.</a:t>
            </a:r>
            <a:endParaRPr lang="en-US" sz="1500" dirty="0"/>
          </a:p>
        </p:txBody>
      </p:sp>
      <p:sp>
        <p:nvSpPr>
          <p:cNvPr id="10" name="Shape 7"/>
          <p:cNvSpPr/>
          <p:nvPr/>
        </p:nvSpPr>
        <p:spPr>
          <a:xfrm>
            <a:off x="6651367" y="4379714"/>
            <a:ext cx="678775" cy="22860"/>
          </a:xfrm>
          <a:prstGeom prst="roundRect">
            <a:avLst>
              <a:gd name="adj" fmla="val 127272"/>
            </a:avLst>
          </a:prstGeom>
          <a:solidFill>
            <a:srgbClr val="595959"/>
          </a:solidFill>
          <a:ln/>
        </p:spPr>
      </p:sp>
      <p:sp>
        <p:nvSpPr>
          <p:cNvPr id="11" name="Shape 8"/>
          <p:cNvSpPr/>
          <p:nvPr/>
        </p:nvSpPr>
        <p:spPr>
          <a:xfrm>
            <a:off x="6237863" y="4173022"/>
            <a:ext cx="436364" cy="436364"/>
          </a:xfrm>
          <a:prstGeom prst="roundRect">
            <a:avLst>
              <a:gd name="adj" fmla="val 6667"/>
            </a:avLst>
          </a:prstGeom>
          <a:solidFill>
            <a:srgbClr val="404040"/>
          </a:solidFill>
          <a:ln/>
        </p:spPr>
      </p:sp>
      <p:sp>
        <p:nvSpPr>
          <p:cNvPr id="12" name="Text 9"/>
          <p:cNvSpPr/>
          <p:nvPr/>
        </p:nvSpPr>
        <p:spPr>
          <a:xfrm>
            <a:off x="6373118" y="4245650"/>
            <a:ext cx="165854" cy="290989"/>
          </a:xfrm>
          <a:prstGeom prst="rect">
            <a:avLst/>
          </a:prstGeom>
          <a:noFill/>
          <a:ln/>
        </p:spPr>
        <p:txBody>
          <a:bodyPr wrap="none" lIns="0" tIns="0" rIns="0" bIns="0" rtlCol="0" anchor="t"/>
          <a:lstStyle/>
          <a:p>
            <a:pPr marL="0" indent="0" algn="ctr">
              <a:lnSpc>
                <a:spcPts val="2250"/>
              </a:lnSpc>
              <a:buNone/>
            </a:pPr>
            <a:r>
              <a:rPr lang="en-US" sz="2250" kern="0" spc="-69" dirty="0">
                <a:solidFill>
                  <a:srgbClr val="E5E0DF"/>
                </a:solidFill>
                <a:latin typeface="Roboto Mono Medium" pitchFamily="34" charset="0"/>
                <a:ea typeface="Roboto Mono Medium" pitchFamily="34" charset="-122"/>
                <a:cs typeface="Roboto Mono Medium" pitchFamily="34" charset="-120"/>
              </a:rPr>
              <a:t>2</a:t>
            </a:r>
            <a:endParaRPr lang="en-US" sz="2250" dirty="0"/>
          </a:p>
        </p:txBody>
      </p:sp>
      <p:sp>
        <p:nvSpPr>
          <p:cNvPr id="13" name="Text 10"/>
          <p:cNvSpPr/>
          <p:nvPr/>
        </p:nvSpPr>
        <p:spPr>
          <a:xfrm>
            <a:off x="7522726" y="4148852"/>
            <a:ext cx="2486263" cy="303014"/>
          </a:xfrm>
          <a:prstGeom prst="rect">
            <a:avLst/>
          </a:prstGeom>
          <a:noFill/>
          <a:ln/>
        </p:spPr>
        <p:txBody>
          <a:bodyPr wrap="none" lIns="0" tIns="0" rIns="0" bIns="0" rtlCol="0" anchor="t"/>
          <a:lstStyle/>
          <a:p>
            <a:pPr marL="0" indent="0" algn="l">
              <a:lnSpc>
                <a:spcPts val="2350"/>
              </a:lnSpc>
              <a:buNone/>
            </a:pPr>
            <a:r>
              <a:rPr lang="en-US" sz="1900" kern="0" spc="-57" dirty="0">
                <a:solidFill>
                  <a:srgbClr val="E5E0DF"/>
                </a:solidFill>
                <a:latin typeface="Roboto Mono Medium" pitchFamily="34" charset="0"/>
                <a:ea typeface="Roboto Mono Medium" pitchFamily="34" charset="-122"/>
                <a:cs typeface="Roboto Mono Medium" pitchFamily="34" charset="-120"/>
              </a:rPr>
              <a:t>Instruction Decode</a:t>
            </a:r>
            <a:endParaRPr lang="en-US" sz="1900" dirty="0"/>
          </a:p>
        </p:txBody>
      </p:sp>
      <p:sp>
        <p:nvSpPr>
          <p:cNvPr id="14" name="Text 11"/>
          <p:cNvSpPr/>
          <p:nvPr/>
        </p:nvSpPr>
        <p:spPr>
          <a:xfrm>
            <a:off x="7522726" y="4568190"/>
            <a:ext cx="6428899" cy="310277"/>
          </a:xfrm>
          <a:prstGeom prst="rect">
            <a:avLst/>
          </a:prstGeom>
          <a:noFill/>
          <a:ln/>
        </p:spPr>
        <p:txBody>
          <a:bodyPr wrap="none" lIns="0" tIns="0" rIns="0" bIns="0" rtlCol="0" anchor="t"/>
          <a:lstStyle/>
          <a:p>
            <a:pPr marL="0" indent="0" algn="l">
              <a:lnSpc>
                <a:spcPts val="2400"/>
              </a:lnSpc>
              <a:buNone/>
            </a:pPr>
            <a:r>
              <a:rPr lang="en-US" sz="1500" kern="0" spc="-15" dirty="0">
                <a:solidFill>
                  <a:srgbClr val="E5E0DF"/>
                </a:solidFill>
                <a:latin typeface="Roboto" pitchFamily="34" charset="0"/>
                <a:ea typeface="Roboto" pitchFamily="34" charset="-122"/>
                <a:cs typeface="Roboto" pitchFamily="34" charset="-120"/>
              </a:rPr>
              <a:t>Decodes instructions and identifies operands.</a:t>
            </a:r>
            <a:endParaRPr lang="en-US" sz="1500" dirty="0"/>
          </a:p>
        </p:txBody>
      </p:sp>
      <p:sp>
        <p:nvSpPr>
          <p:cNvPr id="15" name="Shape 12"/>
          <p:cNvSpPr/>
          <p:nvPr/>
        </p:nvSpPr>
        <p:spPr>
          <a:xfrm>
            <a:off x="6651367" y="5691188"/>
            <a:ext cx="678775" cy="22860"/>
          </a:xfrm>
          <a:prstGeom prst="roundRect">
            <a:avLst>
              <a:gd name="adj" fmla="val 127272"/>
            </a:avLst>
          </a:prstGeom>
          <a:solidFill>
            <a:srgbClr val="595959"/>
          </a:solidFill>
          <a:ln/>
        </p:spPr>
      </p:sp>
      <p:sp>
        <p:nvSpPr>
          <p:cNvPr id="16" name="Shape 13"/>
          <p:cNvSpPr/>
          <p:nvPr/>
        </p:nvSpPr>
        <p:spPr>
          <a:xfrm>
            <a:off x="6237863" y="5484495"/>
            <a:ext cx="436364" cy="436364"/>
          </a:xfrm>
          <a:prstGeom prst="roundRect">
            <a:avLst>
              <a:gd name="adj" fmla="val 6667"/>
            </a:avLst>
          </a:prstGeom>
          <a:solidFill>
            <a:srgbClr val="404040"/>
          </a:solidFill>
          <a:ln/>
        </p:spPr>
      </p:sp>
      <p:sp>
        <p:nvSpPr>
          <p:cNvPr id="17" name="Text 14"/>
          <p:cNvSpPr/>
          <p:nvPr/>
        </p:nvSpPr>
        <p:spPr>
          <a:xfrm>
            <a:off x="6373118" y="5557123"/>
            <a:ext cx="165854" cy="290989"/>
          </a:xfrm>
          <a:prstGeom prst="rect">
            <a:avLst/>
          </a:prstGeom>
          <a:noFill/>
          <a:ln/>
        </p:spPr>
        <p:txBody>
          <a:bodyPr wrap="none" lIns="0" tIns="0" rIns="0" bIns="0" rtlCol="0" anchor="t"/>
          <a:lstStyle/>
          <a:p>
            <a:pPr marL="0" indent="0" algn="ctr">
              <a:lnSpc>
                <a:spcPts val="2250"/>
              </a:lnSpc>
              <a:buNone/>
            </a:pPr>
            <a:r>
              <a:rPr lang="en-US" sz="2250" kern="0" spc="-69" dirty="0">
                <a:solidFill>
                  <a:srgbClr val="E5E0DF"/>
                </a:solidFill>
                <a:latin typeface="Roboto Mono Medium" pitchFamily="34" charset="0"/>
                <a:ea typeface="Roboto Mono Medium" pitchFamily="34" charset="-122"/>
                <a:cs typeface="Roboto Mono Medium" pitchFamily="34" charset="-120"/>
              </a:rPr>
              <a:t>3</a:t>
            </a:r>
            <a:endParaRPr lang="en-US" sz="2250" dirty="0"/>
          </a:p>
        </p:txBody>
      </p:sp>
      <p:sp>
        <p:nvSpPr>
          <p:cNvPr id="18" name="Text 15"/>
          <p:cNvSpPr/>
          <p:nvPr/>
        </p:nvSpPr>
        <p:spPr>
          <a:xfrm>
            <a:off x="7522726" y="5460325"/>
            <a:ext cx="2624495" cy="303014"/>
          </a:xfrm>
          <a:prstGeom prst="rect">
            <a:avLst/>
          </a:prstGeom>
          <a:noFill/>
          <a:ln/>
        </p:spPr>
        <p:txBody>
          <a:bodyPr wrap="none" lIns="0" tIns="0" rIns="0" bIns="0" rtlCol="0" anchor="t"/>
          <a:lstStyle/>
          <a:p>
            <a:pPr marL="0" indent="0" algn="l">
              <a:lnSpc>
                <a:spcPts val="2350"/>
              </a:lnSpc>
              <a:buNone/>
            </a:pPr>
            <a:r>
              <a:rPr lang="en-US" sz="1900" kern="0" spc="-57" dirty="0">
                <a:solidFill>
                  <a:srgbClr val="E5E0DF"/>
                </a:solidFill>
                <a:latin typeface="Roboto Mono Medium" pitchFamily="34" charset="0"/>
                <a:ea typeface="Roboto Mono Medium" pitchFamily="34" charset="-122"/>
                <a:cs typeface="Roboto Mono Medium" pitchFamily="34" charset="-120"/>
              </a:rPr>
              <a:t>Instruction Execute</a:t>
            </a:r>
            <a:endParaRPr lang="en-US" sz="1900" dirty="0"/>
          </a:p>
        </p:txBody>
      </p:sp>
      <p:sp>
        <p:nvSpPr>
          <p:cNvPr id="19" name="Text 16"/>
          <p:cNvSpPr/>
          <p:nvPr/>
        </p:nvSpPr>
        <p:spPr>
          <a:xfrm>
            <a:off x="7522726" y="5879663"/>
            <a:ext cx="6428899" cy="310277"/>
          </a:xfrm>
          <a:prstGeom prst="rect">
            <a:avLst/>
          </a:prstGeom>
          <a:noFill/>
          <a:ln/>
        </p:spPr>
        <p:txBody>
          <a:bodyPr wrap="none" lIns="0" tIns="0" rIns="0" bIns="0" rtlCol="0" anchor="t"/>
          <a:lstStyle/>
          <a:p>
            <a:pPr marL="0" indent="0" algn="l">
              <a:lnSpc>
                <a:spcPts val="2400"/>
              </a:lnSpc>
              <a:buNone/>
            </a:pPr>
            <a:r>
              <a:rPr lang="en-US" sz="1500" kern="0" spc="-15" dirty="0">
                <a:solidFill>
                  <a:srgbClr val="E5E0DF"/>
                </a:solidFill>
                <a:latin typeface="Roboto" pitchFamily="34" charset="0"/>
                <a:ea typeface="Roboto" pitchFamily="34" charset="-122"/>
                <a:cs typeface="Roboto" pitchFamily="34" charset="-120"/>
              </a:rPr>
              <a:t>Executes the decoded instruction.</a:t>
            </a:r>
            <a:endParaRPr lang="en-US" sz="1500" dirty="0"/>
          </a:p>
        </p:txBody>
      </p:sp>
      <p:sp>
        <p:nvSpPr>
          <p:cNvPr id="20" name="Shape 17"/>
          <p:cNvSpPr/>
          <p:nvPr/>
        </p:nvSpPr>
        <p:spPr>
          <a:xfrm>
            <a:off x="6651367" y="7002661"/>
            <a:ext cx="678775" cy="22860"/>
          </a:xfrm>
          <a:prstGeom prst="roundRect">
            <a:avLst>
              <a:gd name="adj" fmla="val 127272"/>
            </a:avLst>
          </a:prstGeom>
          <a:solidFill>
            <a:srgbClr val="595959"/>
          </a:solidFill>
          <a:ln/>
        </p:spPr>
      </p:sp>
      <p:sp>
        <p:nvSpPr>
          <p:cNvPr id="21" name="Shape 18"/>
          <p:cNvSpPr/>
          <p:nvPr/>
        </p:nvSpPr>
        <p:spPr>
          <a:xfrm>
            <a:off x="6237863" y="6795968"/>
            <a:ext cx="436364" cy="436364"/>
          </a:xfrm>
          <a:prstGeom prst="roundRect">
            <a:avLst>
              <a:gd name="adj" fmla="val 6667"/>
            </a:avLst>
          </a:prstGeom>
          <a:solidFill>
            <a:srgbClr val="404040"/>
          </a:solidFill>
          <a:ln/>
        </p:spPr>
      </p:sp>
      <p:sp>
        <p:nvSpPr>
          <p:cNvPr id="22" name="Text 19"/>
          <p:cNvSpPr/>
          <p:nvPr/>
        </p:nvSpPr>
        <p:spPr>
          <a:xfrm>
            <a:off x="6373118" y="6868597"/>
            <a:ext cx="165854" cy="290989"/>
          </a:xfrm>
          <a:prstGeom prst="rect">
            <a:avLst/>
          </a:prstGeom>
          <a:noFill/>
          <a:ln/>
        </p:spPr>
        <p:txBody>
          <a:bodyPr wrap="none" lIns="0" tIns="0" rIns="0" bIns="0" rtlCol="0" anchor="t"/>
          <a:lstStyle/>
          <a:p>
            <a:pPr marL="0" indent="0" algn="ctr">
              <a:lnSpc>
                <a:spcPts val="2250"/>
              </a:lnSpc>
              <a:buNone/>
            </a:pPr>
            <a:r>
              <a:rPr lang="en-US" sz="2250" kern="0" spc="-69" dirty="0">
                <a:solidFill>
                  <a:srgbClr val="E5E0DF"/>
                </a:solidFill>
                <a:latin typeface="Roboto Mono Medium" pitchFamily="34" charset="0"/>
                <a:ea typeface="Roboto Mono Medium" pitchFamily="34" charset="-122"/>
                <a:cs typeface="Roboto Mono Medium" pitchFamily="34" charset="-120"/>
              </a:rPr>
              <a:t>4</a:t>
            </a:r>
            <a:endParaRPr lang="en-US" sz="2250" dirty="0"/>
          </a:p>
        </p:txBody>
      </p:sp>
      <p:sp>
        <p:nvSpPr>
          <p:cNvPr id="23" name="Text 20"/>
          <p:cNvSpPr/>
          <p:nvPr/>
        </p:nvSpPr>
        <p:spPr>
          <a:xfrm>
            <a:off x="7522726" y="6771799"/>
            <a:ext cx="2424470" cy="303014"/>
          </a:xfrm>
          <a:prstGeom prst="rect">
            <a:avLst/>
          </a:prstGeom>
          <a:noFill/>
          <a:ln/>
        </p:spPr>
        <p:txBody>
          <a:bodyPr wrap="none" lIns="0" tIns="0" rIns="0" bIns="0" rtlCol="0" anchor="t"/>
          <a:lstStyle/>
          <a:p>
            <a:pPr marL="0" indent="0" algn="l">
              <a:lnSpc>
                <a:spcPts val="2350"/>
              </a:lnSpc>
              <a:buNone/>
            </a:pPr>
            <a:r>
              <a:rPr lang="en-US" sz="1900" kern="0" spc="-57" dirty="0">
                <a:solidFill>
                  <a:srgbClr val="E5E0DF"/>
                </a:solidFill>
                <a:latin typeface="Roboto Mono Medium" pitchFamily="34" charset="0"/>
                <a:ea typeface="Roboto Mono Medium" pitchFamily="34" charset="-122"/>
                <a:cs typeface="Roboto Mono Medium" pitchFamily="34" charset="-120"/>
              </a:rPr>
              <a:t>Write Back</a:t>
            </a:r>
            <a:endParaRPr lang="en-US" sz="1900" dirty="0"/>
          </a:p>
        </p:txBody>
      </p:sp>
      <p:sp>
        <p:nvSpPr>
          <p:cNvPr id="24" name="Text 21"/>
          <p:cNvSpPr/>
          <p:nvPr/>
        </p:nvSpPr>
        <p:spPr>
          <a:xfrm>
            <a:off x="7522726" y="7191137"/>
            <a:ext cx="6428899" cy="310277"/>
          </a:xfrm>
          <a:prstGeom prst="rect">
            <a:avLst/>
          </a:prstGeom>
          <a:noFill/>
          <a:ln/>
        </p:spPr>
        <p:txBody>
          <a:bodyPr wrap="none" lIns="0" tIns="0" rIns="0" bIns="0" rtlCol="0" anchor="t"/>
          <a:lstStyle/>
          <a:p>
            <a:pPr marL="0" indent="0" algn="l">
              <a:lnSpc>
                <a:spcPts val="2400"/>
              </a:lnSpc>
              <a:buNone/>
            </a:pPr>
            <a:r>
              <a:rPr lang="en-US" sz="1500" kern="0" spc="-15" dirty="0">
                <a:solidFill>
                  <a:srgbClr val="E5E0DF"/>
                </a:solidFill>
                <a:latin typeface="Roboto" pitchFamily="34" charset="0"/>
                <a:ea typeface="Roboto" pitchFamily="34" charset="-122"/>
                <a:cs typeface="Roboto" pitchFamily="34" charset="-120"/>
              </a:rPr>
              <a:t>Stores results back into memory or registers.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38093"/>
            <a:ext cx="7556421" cy="2126337"/>
          </a:xfrm>
          <a:prstGeom prst="rect">
            <a:avLst/>
          </a:prstGeom>
          <a:noFill/>
          <a:ln/>
        </p:spPr>
        <p:txBody>
          <a:bodyPr wrap="square" lIns="0" tIns="0" rIns="0" bIns="0" rtlCol="0" anchor="t"/>
          <a:lstStyle/>
          <a:p>
            <a:pPr marL="0" indent="0">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Data Hazards: Challenges in Pipelined Execution</a:t>
            </a:r>
            <a:endParaRPr lang="en-US" sz="4450" dirty="0"/>
          </a:p>
        </p:txBody>
      </p:sp>
      <p:sp>
        <p:nvSpPr>
          <p:cNvPr id="4" name="Shape 1"/>
          <p:cNvSpPr/>
          <p:nvPr/>
        </p:nvSpPr>
        <p:spPr>
          <a:xfrm>
            <a:off x="793790" y="3659743"/>
            <a:ext cx="510302" cy="510302"/>
          </a:xfrm>
          <a:prstGeom prst="roundRect">
            <a:avLst>
              <a:gd name="adj" fmla="val 6667"/>
            </a:avLst>
          </a:prstGeom>
          <a:solidFill>
            <a:srgbClr val="404040"/>
          </a:solidFill>
          <a:ln/>
        </p:spPr>
      </p:sp>
      <p:sp>
        <p:nvSpPr>
          <p:cNvPr id="5" name="Text 2"/>
          <p:cNvSpPr/>
          <p:nvPr/>
        </p:nvSpPr>
        <p:spPr>
          <a:xfrm>
            <a:off x="951905" y="3744754"/>
            <a:ext cx="193953"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Roboto Mono Medium" pitchFamily="34" charset="0"/>
                <a:ea typeface="Roboto Mono Medium" pitchFamily="34" charset="-122"/>
                <a:cs typeface="Roboto Mono Medium" pitchFamily="34" charset="-120"/>
              </a:rPr>
              <a:t>1</a:t>
            </a:r>
            <a:endParaRPr lang="en-US" sz="2650" dirty="0"/>
          </a:p>
        </p:txBody>
      </p:sp>
      <p:sp>
        <p:nvSpPr>
          <p:cNvPr id="6" name="Text 3"/>
          <p:cNvSpPr/>
          <p:nvPr/>
        </p:nvSpPr>
        <p:spPr>
          <a:xfrm>
            <a:off x="1530906" y="3659743"/>
            <a:ext cx="2927747" cy="708660"/>
          </a:xfrm>
          <a:prstGeom prst="rect">
            <a:avLst/>
          </a:prstGeom>
          <a:noFill/>
          <a:ln/>
        </p:spPr>
        <p:txBody>
          <a:bodyPr wrap="square" lIns="0" tIns="0" rIns="0" bIns="0" rtlCol="0" anchor="t"/>
          <a:lstStyle/>
          <a:p>
            <a:pPr marL="0" indent="0">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RAW (Read After Write)</a:t>
            </a:r>
            <a:endParaRPr lang="en-US" sz="2200" dirty="0"/>
          </a:p>
        </p:txBody>
      </p:sp>
      <p:sp>
        <p:nvSpPr>
          <p:cNvPr id="7" name="Text 4"/>
          <p:cNvSpPr/>
          <p:nvPr/>
        </p:nvSpPr>
        <p:spPr>
          <a:xfrm>
            <a:off x="1530906" y="4504492"/>
            <a:ext cx="2927747" cy="1088708"/>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An instruction needs data written by a previous instruction.</a:t>
            </a:r>
            <a:endParaRPr lang="en-US" sz="1750" dirty="0"/>
          </a:p>
        </p:txBody>
      </p:sp>
      <p:sp>
        <p:nvSpPr>
          <p:cNvPr id="8" name="Shape 5"/>
          <p:cNvSpPr/>
          <p:nvPr/>
        </p:nvSpPr>
        <p:spPr>
          <a:xfrm>
            <a:off x="4685467" y="3659743"/>
            <a:ext cx="510302" cy="510302"/>
          </a:xfrm>
          <a:prstGeom prst="roundRect">
            <a:avLst>
              <a:gd name="adj" fmla="val 6667"/>
            </a:avLst>
          </a:prstGeom>
          <a:solidFill>
            <a:srgbClr val="404040"/>
          </a:solidFill>
          <a:ln/>
        </p:spPr>
      </p:sp>
      <p:sp>
        <p:nvSpPr>
          <p:cNvPr id="9" name="Text 6"/>
          <p:cNvSpPr/>
          <p:nvPr/>
        </p:nvSpPr>
        <p:spPr>
          <a:xfrm>
            <a:off x="4843582" y="3744754"/>
            <a:ext cx="193953"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Roboto Mono Medium" pitchFamily="34" charset="0"/>
                <a:ea typeface="Roboto Mono Medium" pitchFamily="34" charset="-122"/>
                <a:cs typeface="Roboto Mono Medium" pitchFamily="34" charset="-120"/>
              </a:rPr>
              <a:t>2</a:t>
            </a:r>
            <a:endParaRPr lang="en-US" sz="2650" dirty="0"/>
          </a:p>
        </p:txBody>
      </p:sp>
      <p:sp>
        <p:nvSpPr>
          <p:cNvPr id="10" name="Text 7"/>
          <p:cNvSpPr/>
          <p:nvPr/>
        </p:nvSpPr>
        <p:spPr>
          <a:xfrm>
            <a:off x="5422583" y="3659743"/>
            <a:ext cx="2927747" cy="708660"/>
          </a:xfrm>
          <a:prstGeom prst="rect">
            <a:avLst/>
          </a:prstGeom>
          <a:noFill/>
          <a:ln/>
        </p:spPr>
        <p:txBody>
          <a:bodyPr wrap="square" lIns="0" tIns="0" rIns="0" bIns="0" rtlCol="0" anchor="t"/>
          <a:lstStyle/>
          <a:p>
            <a:pPr marL="0" indent="0">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WAR (Write After Read)</a:t>
            </a:r>
            <a:endParaRPr lang="en-US" sz="2200" dirty="0"/>
          </a:p>
        </p:txBody>
      </p:sp>
      <p:sp>
        <p:nvSpPr>
          <p:cNvPr id="11" name="Text 8"/>
          <p:cNvSpPr/>
          <p:nvPr/>
        </p:nvSpPr>
        <p:spPr>
          <a:xfrm>
            <a:off x="5422583" y="4504492"/>
            <a:ext cx="2927747" cy="1088708"/>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An instruction writes to a register that is read by a previous instruction.</a:t>
            </a:r>
            <a:endParaRPr lang="en-US" sz="1750" dirty="0"/>
          </a:p>
        </p:txBody>
      </p:sp>
      <p:sp>
        <p:nvSpPr>
          <p:cNvPr id="12" name="Shape 9"/>
          <p:cNvSpPr/>
          <p:nvPr/>
        </p:nvSpPr>
        <p:spPr>
          <a:xfrm>
            <a:off x="793790" y="6075164"/>
            <a:ext cx="510302" cy="510302"/>
          </a:xfrm>
          <a:prstGeom prst="roundRect">
            <a:avLst>
              <a:gd name="adj" fmla="val 6667"/>
            </a:avLst>
          </a:prstGeom>
          <a:solidFill>
            <a:srgbClr val="404040"/>
          </a:solidFill>
          <a:ln/>
        </p:spPr>
      </p:sp>
      <p:sp>
        <p:nvSpPr>
          <p:cNvPr id="13" name="Text 10"/>
          <p:cNvSpPr/>
          <p:nvPr/>
        </p:nvSpPr>
        <p:spPr>
          <a:xfrm>
            <a:off x="951905" y="6160175"/>
            <a:ext cx="193953"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Roboto Mono Medium" pitchFamily="34" charset="0"/>
                <a:ea typeface="Roboto Mono Medium" pitchFamily="34" charset="-122"/>
                <a:cs typeface="Roboto Mono Medium" pitchFamily="34" charset="-120"/>
              </a:rPr>
              <a:t>3</a:t>
            </a:r>
            <a:endParaRPr lang="en-US" sz="2650" dirty="0"/>
          </a:p>
        </p:txBody>
      </p:sp>
      <p:sp>
        <p:nvSpPr>
          <p:cNvPr id="14" name="Text 11"/>
          <p:cNvSpPr/>
          <p:nvPr/>
        </p:nvSpPr>
        <p:spPr>
          <a:xfrm>
            <a:off x="1530906" y="6075164"/>
            <a:ext cx="3715583" cy="354330"/>
          </a:xfrm>
          <a:prstGeom prst="rect">
            <a:avLst/>
          </a:prstGeom>
          <a:noFill/>
          <a:ln/>
        </p:spPr>
        <p:txBody>
          <a:bodyPr wrap="none" lIns="0" tIns="0" rIns="0" bIns="0" rtlCol="0" anchor="t"/>
          <a:lstStyle/>
          <a:p>
            <a:pPr marL="0" indent="0">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WAW (Write After Write)</a:t>
            </a:r>
            <a:endParaRPr lang="en-US" sz="2200" dirty="0"/>
          </a:p>
        </p:txBody>
      </p:sp>
      <p:sp>
        <p:nvSpPr>
          <p:cNvPr id="15" name="Text 12"/>
          <p:cNvSpPr/>
          <p:nvPr/>
        </p:nvSpPr>
        <p:spPr>
          <a:xfrm>
            <a:off x="1530906" y="6565583"/>
            <a:ext cx="6819305" cy="725805"/>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An instruction writes to a register that is written to by a previous instruction.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1006</Words>
  <Application>Microsoft Office PowerPoint</Application>
  <PresentationFormat>Custom</PresentationFormat>
  <Paragraphs>146</Paragraphs>
  <Slides>16</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Raleway</vt:lpstr>
      <vt:lpstr>Roboto</vt:lpstr>
      <vt:lpstr>Arial</vt:lpstr>
      <vt:lpstr>Calibri</vt:lpstr>
      <vt:lpstr>Prata</vt:lpstr>
      <vt:lpstr>Roboto Mono Medium</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 Aspire5</cp:lastModifiedBy>
  <cp:revision>2</cp:revision>
  <dcterms:created xsi:type="dcterms:W3CDTF">2024-12-27T07:24:56Z</dcterms:created>
  <dcterms:modified xsi:type="dcterms:W3CDTF">2024-12-27T07:36:19Z</dcterms:modified>
</cp:coreProperties>
</file>